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2" r:id="rId4"/>
    <p:sldId id="270" r:id="rId5"/>
    <p:sldId id="272" r:id="rId6"/>
    <p:sldId id="271" r:id="rId7"/>
    <p:sldId id="265" r:id="rId8"/>
    <p:sldId id="260" r:id="rId9"/>
    <p:sldId id="273" r:id="rId10"/>
    <p:sldId id="268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950C11-E9C7-4A22-8A36-6969F18733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98FEA9-50F5-4A1A-9ECC-6E8F86BEBC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52400"/>
            <a:ext cx="87376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848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19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Delinquent Taxes</a:t>
            </a:r>
          </a:p>
        </p:txBody>
      </p:sp>
    </p:spTree>
    <p:extLst>
      <p:ext uri="{BB962C8B-B14F-4D97-AF65-F5344CB8AC3E}">
        <p14:creationId xmlns:p14="http://schemas.microsoft.com/office/powerpoint/2010/main" val="234243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219200" y="612100"/>
            <a:ext cx="6781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Penalties and Property Loss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Penalties Continue to Accrue on Delinquent Taxes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Avoid Tax Sales Unless Accepting Strategic Risk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Delinquent Taxes Can Require Payment of All Taxes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Redemption Can Require Payment of All Liens and Taxes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Delinquent Taxes May Draw Negative Attention from Counties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2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104900" y="896302"/>
            <a:ext cx="6934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Some locations have multiple tax authorities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Taxes are due, yearly, biannually, quarterly, or on some payment arrangements monthly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Send in funds for taxes 30 day prior to payment due date.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If you pay your own taxes please advise your servicer and provide them a receipt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Be aware that some locations apply delinquent utilities to taxes.</a:t>
            </a:r>
          </a:p>
        </p:txBody>
      </p:sp>
    </p:spTree>
    <p:extLst>
      <p:ext uri="{BB962C8B-B14F-4D97-AF65-F5344CB8AC3E}">
        <p14:creationId xmlns:p14="http://schemas.microsoft.com/office/powerpoint/2010/main" val="24955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838200" y="10668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Current accounts must have taxes paid in order to stay in compliance with Federal Regulation.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If taxes are due and funds are not available in escrow taxes will be paid and investor funds will be needed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Escrow payments that bring escrow back up to a zero dollar balance are reimbursed to the investor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Positive escrow funds belong to the borrower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Always provide tax bills you have received to your servicer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5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19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Understanding Escrow</a:t>
            </a:r>
          </a:p>
        </p:txBody>
      </p:sp>
    </p:spTree>
    <p:extLst>
      <p:ext uri="{BB962C8B-B14F-4D97-AF65-F5344CB8AC3E}">
        <p14:creationId xmlns:p14="http://schemas.microsoft.com/office/powerpoint/2010/main" val="3826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38200" y="533400"/>
            <a:ext cx="7239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What can escrowed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Taxes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Insurance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Utilities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Ground Rents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Escrow Analysis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Regulation does not require analysis be performed on delinquent accounts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Escrow analysis is performed annually.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Analysis is completed the month of the first payment date &amp; if a severe deficiency or shortage is found when paying taxes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Analysis letter is sent to borrowers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9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1450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38200" y="685800"/>
            <a:ext cx="7239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Surplus, Shortages, &amp; Deficiencies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Shortages occur when funds are available in escrow but the aren’t sufficient to cover upcoming expenses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Deficiency indicates a negative balance in escrow. 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You both owe funds for previous shortages &amp; aren’t projected to have sufficient funds for upcoming taxes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Surplus of escrow is issued to the borrower as a refund, but can if requested by the borrower be applied to principal or payments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1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Delinquent borrowers cannot be issued a refund, but may have the option to apply surplus funds to the delinquency</a:t>
            </a:r>
          </a:p>
        </p:txBody>
      </p:sp>
    </p:spTree>
    <p:extLst>
      <p:ext uri="{BB962C8B-B14F-4D97-AF65-F5344CB8AC3E}">
        <p14:creationId xmlns:p14="http://schemas.microsoft.com/office/powerpoint/2010/main" val="426081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cs typeface="Lao UI" panose="020B0502040204020203" pitchFamily="34" charset="0"/>
              </a:rPr>
              <a:t>Taxes &amp; AMX</a:t>
            </a:r>
          </a:p>
        </p:txBody>
      </p:sp>
    </p:spTree>
    <p:extLst>
      <p:ext uri="{BB962C8B-B14F-4D97-AF65-F5344CB8AC3E}">
        <p14:creationId xmlns:p14="http://schemas.microsoft.com/office/powerpoint/2010/main" val="68101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151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85800" y="774680"/>
            <a:ext cx="312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o UI" panose="020B0502040204020203" pitchFamily="34" charset="0"/>
                <a:cs typeface="Lao UI" panose="020B0502040204020203" pitchFamily="34" charset="0"/>
              </a:rPr>
              <a:t>	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If escrow is not available for tax payment an action ticket is opened requesting approval for tax payment	</a:t>
            </a:r>
          </a:p>
          <a:p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	Approve or Deny taxes within AMX action tickets.</a:t>
            </a:r>
          </a:p>
          <a:p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	Add questions or information relating to taxes to tickets in AMX.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330687"/>
            <a:ext cx="4301941" cy="462529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867400" y="3886200"/>
            <a:ext cx="11430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151"/>
            <a:ext cx="8686800" cy="651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95" y="-2286000"/>
            <a:ext cx="7910410" cy="719324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85799" y="3581400"/>
            <a:ext cx="8001001" cy="1600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9" y="774680"/>
            <a:ext cx="784140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algn="ctr"/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Add questions or information relating to taxes to tickets in AMX.</a:t>
            </a:r>
          </a:p>
        </p:txBody>
      </p:sp>
    </p:spTree>
    <p:extLst>
      <p:ext uri="{BB962C8B-B14F-4D97-AF65-F5344CB8AC3E}">
        <p14:creationId xmlns:p14="http://schemas.microsoft.com/office/powerpoint/2010/main" val="255509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2125</TotalTime>
  <Words>340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Lao UI</vt:lpstr>
      <vt:lpstr>Palatino Linotype</vt:lpstr>
      <vt:lpstr>Executive</vt:lpstr>
      <vt:lpstr>PowerPoint Presentation</vt:lpstr>
      <vt:lpstr>PowerPoint Presentation</vt:lpstr>
      <vt:lpstr>PowerPoint Presentation</vt:lpstr>
      <vt:lpstr>Understanding Escrow</vt:lpstr>
      <vt:lpstr>PowerPoint Presentation</vt:lpstr>
      <vt:lpstr>PowerPoint Presentation</vt:lpstr>
      <vt:lpstr>Taxes &amp; AMX</vt:lpstr>
      <vt:lpstr>PowerPoint Presentation</vt:lpstr>
      <vt:lpstr>PowerPoint Presentation</vt:lpstr>
      <vt:lpstr>Delinquent Taxes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Taxes</dc:title>
  <dc:creator>Owner</dc:creator>
  <cp:lastModifiedBy>Susan Stuth</cp:lastModifiedBy>
  <cp:revision>40</cp:revision>
  <dcterms:created xsi:type="dcterms:W3CDTF">2017-04-11T23:47:03Z</dcterms:created>
  <dcterms:modified xsi:type="dcterms:W3CDTF">2017-04-25T00:49:11Z</dcterms:modified>
</cp:coreProperties>
</file>