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907" r:id="rId2"/>
    <p:sldId id="957" r:id="rId3"/>
    <p:sldId id="958" r:id="rId4"/>
    <p:sldId id="959" r:id="rId5"/>
    <p:sldId id="932" r:id="rId6"/>
    <p:sldId id="933" r:id="rId7"/>
    <p:sldId id="916" r:id="rId8"/>
    <p:sldId id="912" r:id="rId9"/>
    <p:sldId id="946" r:id="rId10"/>
    <p:sldId id="988" r:id="rId11"/>
    <p:sldId id="917" r:id="rId12"/>
    <p:sldId id="919" r:id="rId13"/>
    <p:sldId id="92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5E972A"/>
    <a:srgbClr val="C41D04"/>
    <a:srgbClr val="00FF00"/>
    <a:srgbClr val="7DC339"/>
    <a:srgbClr val="004133"/>
    <a:srgbClr val="701E05"/>
    <a:srgbClr val="000000"/>
    <a:srgbClr val="5081B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936" autoAdjust="0"/>
    <p:restoredTop sz="96405" autoAdjust="0"/>
  </p:normalViewPr>
  <p:slideViewPr>
    <p:cSldViewPr>
      <p:cViewPr varScale="1">
        <p:scale>
          <a:sx n="90" d="100"/>
          <a:sy n="90" d="100"/>
        </p:scale>
        <p:origin x="96" y="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36"/>
    </p:cViewPr>
  </p:sorterViewPr>
  <p:notesViewPr>
    <p:cSldViewPr>
      <p:cViewPr varScale="1">
        <p:scale>
          <a:sx n="61" d="100"/>
          <a:sy n="61" d="100"/>
        </p:scale>
        <p:origin x="-245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"/>
              </a:defRPr>
            </a:lvl1pPr>
          </a:lstStyle>
          <a:p>
            <a:fld id="{C65DB13D-D6CE-4230-BCF0-7B2E99677781}" type="datetimeFigureOut">
              <a:rPr lang="en-US" smtClean="0"/>
              <a:pPr/>
              <a:t>8/29/16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"/>
              </a:defRPr>
            </a:lvl1pPr>
          </a:lstStyle>
          <a:p>
            <a:fld id="{D8BFC19C-2EFE-48F4-9F2C-1C53625700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35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ill San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(10/28/14 09:39) -----</a:t>
            </a:r>
          </a:p>
          <a:p>
            <a:r>
              <a:rPr lang="en-US"/>
              <a:t>Is it easy?  No!  But it can be simple is you follow the steps that we teach you. </a:t>
            </a:r>
          </a:p>
          <a:p>
            <a:endParaRPr lang="en-US"/>
          </a:p>
          <a:p>
            <a:r>
              <a:rPr lang="en-US"/>
              <a:t>Will it work?  We know it works consistently.  Let me show you and by the end of my presentation you will understand why it works. </a:t>
            </a:r>
          </a:p>
          <a:p>
            <a:endParaRPr lang="en-US"/>
          </a:p>
          <a:p>
            <a:r>
              <a:rPr lang="en-US"/>
              <a:t> Can I do it?  We have students all over the US and Canada do this every day, one note at a time or multiple notes at a time.  Follow the process that we have perfected over the years.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F0402-7222-7741-AB3C-D55F425585D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152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933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9688" eaLnBrk="1" hangingPunct="1"/>
            <a:r>
              <a:rPr lang="en-US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I suggest answering the following questions: </a:t>
            </a:r>
          </a:p>
          <a:p>
            <a:pPr marL="39688" eaLnBrk="1" hangingPunct="1"/>
            <a:endParaRPr lang="en-US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  <a:sym typeface="Helvetica" charset="0"/>
            </a:endParaRP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How much time does it take to learn this?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How much time does it take to do it?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Do I need to have money to invest?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Where can I get money to invest?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Worried because I have tried other courses and failed.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Do I need a license to do this?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What if property is worthless? </a:t>
            </a:r>
          </a:p>
          <a:p>
            <a:pPr marL="39688" eaLnBrk="1" hangingPunct="1"/>
            <a:r>
              <a:rPr lang="en-US">
                <a:latin typeface="Helvetica" charset="0"/>
                <a:ea typeface="Helvetica" charset="0"/>
                <a:cs typeface="Helvetica" charset="0"/>
                <a:sym typeface="Helvetica" charset="0"/>
              </a:rPr>
              <a:t>How do I evaluate property again? </a:t>
            </a:r>
          </a:p>
          <a:p>
            <a:pPr marL="39688" eaLnBrk="1" hangingPunct="1"/>
            <a:endParaRPr lang="en-US"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0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67156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Picture of scroll with terms and mailbox with payments (one at a time/not</a:t>
            </a:r>
            <a:r>
              <a:rPr lang="en-US" baseline="0" dirty="0" smtClean="0"/>
              <a:t> bundle)</a:t>
            </a:r>
            <a:r>
              <a:rPr lang="en-US" dirty="0" smtClean="0"/>
              <a:t> going in and total</a:t>
            </a:r>
            <a:r>
              <a:rPr lang="en-US" baseline="0" dirty="0" smtClean="0"/>
              <a:t> amount they will receive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BFC19C-2EFE-48F4-9F2C-1C536257001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44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E264D-C06A-437F-8480-41294A398B7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6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52022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320129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60026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041455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626380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195944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970136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026021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589473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47485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96000"/>
            <a:ext cx="9144000" cy="838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93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108743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438400" y="6477000"/>
            <a:ext cx="2895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0">
                <a:solidFill>
                  <a:srgbClr val="EDEDED"/>
                </a:solidFill>
              </a:defRPr>
            </a:lvl1pPr>
          </a:lstStyle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© Copyright CFG LLC 2014. All Rights Reserved.</a:t>
            </a:r>
            <a:endParaRPr lang="en-US" dirty="0"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6531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0" i="0" kern="1200">
          <a:solidFill>
            <a:schemeClr val="tx1"/>
          </a:solidFill>
          <a:latin typeface="Gill Sans"/>
          <a:ea typeface="+mj-ea"/>
          <a:cs typeface="Gill San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0" i="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0" i="0" kern="1200">
          <a:solidFill>
            <a:schemeClr val="tx1"/>
          </a:solidFill>
          <a:latin typeface="Myriad Pro"/>
          <a:ea typeface="+mn-ea"/>
          <a:cs typeface="Myriad Pro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Myriad Pro"/>
          <a:ea typeface="+mn-ea"/>
          <a:cs typeface="Myriad Pro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0" i="0" kern="1200">
          <a:solidFill>
            <a:schemeClr val="tx1"/>
          </a:solidFill>
          <a:latin typeface="Myriad Pro"/>
          <a:ea typeface="+mn-ea"/>
          <a:cs typeface="Myriad Pro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0" i="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" t="7780" r="365" b="-5343"/>
          <a:stretch/>
        </p:blipFill>
        <p:spPr>
          <a:xfrm>
            <a:off x="3970020" y="91440"/>
            <a:ext cx="5173980" cy="6309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216841"/>
            <a:ext cx="6324600" cy="1143000"/>
          </a:xfrm>
        </p:spPr>
        <p:txBody>
          <a:bodyPr>
            <a:normAutofit fontScale="90000"/>
          </a:bodyPr>
          <a:lstStyle/>
          <a:p>
            <a:r>
              <a:rPr lang="en-US" sz="9800" b="1" dirty="0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  <a:t>BUYING</a:t>
            </a:r>
            <a:r>
              <a:rPr lang="en-US" sz="5400" b="1" dirty="0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br>
              <a:rPr lang="en-US" sz="5400" b="1" dirty="0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US" sz="5400" b="1" dirty="0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  <a:t>Real Estate Notes </a:t>
            </a:r>
            <a:endParaRPr lang="en-US" sz="5400" b="1" dirty="0">
              <a:solidFill>
                <a:srgbClr val="004133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2385" y="3455382"/>
            <a:ext cx="4724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en-US" sz="4000" i="1" dirty="0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  <a:t>The Ultimate </a:t>
            </a:r>
            <a:r>
              <a:rPr lang="en-US" sz="4000" i="1" dirty="0" err="1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  <a:t>CashFlow</a:t>
            </a:r>
            <a:r>
              <a:rPr lang="en-US" sz="4000" i="1" dirty="0" smtClean="0">
                <a:solidFill>
                  <a:srgbClr val="004133"/>
                </a:solidFill>
                <a:latin typeface="Myriad Pro" charset="0"/>
                <a:ea typeface="Myriad Pro" charset="0"/>
                <a:cs typeface="Myriad Pro" charset="0"/>
              </a:rPr>
              <a:t> Machine</a:t>
            </a:r>
            <a:endParaRPr lang="en-US" sz="4000" i="1" dirty="0">
              <a:solidFill>
                <a:srgbClr val="004133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185" y="5552182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4133"/>
                </a:solidFill>
              </a:rPr>
              <a:t>By W. Eddie Speed, Founder of NoteSchool</a:t>
            </a:r>
            <a:endParaRPr lang="en-US" sz="3200" dirty="0">
              <a:solidFill>
                <a:srgbClr val="0041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36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0" y="1835150"/>
            <a:ext cx="9144000" cy="107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$56,908 </a:t>
            </a:r>
            <a:r>
              <a:rPr lang="en-US" sz="3000" dirty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@ 10%     Pmt / </a:t>
            </a:r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$627      169 </a:t>
            </a:r>
            <a:r>
              <a:rPr lang="en-US" sz="3000" dirty="0" err="1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Mos</a:t>
            </a:r>
            <a:endParaRPr lang="en-US" sz="3000" dirty="0">
              <a:solidFill>
                <a:schemeClr val="accent1"/>
              </a:solidFill>
              <a:latin typeface="Arial Bold" pitchFamily="34" charset="0"/>
              <a:cs typeface="Arial Bold" pitchFamily="34" charset="0"/>
            </a:endParaRPr>
          </a:p>
          <a:p>
            <a:pPr algn="ctr"/>
            <a:endParaRPr lang="en-US" sz="2800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sp>
        <p:nvSpPr>
          <p:cNvPr id="22530" name="Line 4"/>
          <p:cNvSpPr>
            <a:spLocks noChangeShapeType="1"/>
          </p:cNvSpPr>
          <p:nvPr/>
        </p:nvSpPr>
        <p:spPr bwMode="auto">
          <a:xfrm>
            <a:off x="533400" y="2514600"/>
            <a:ext cx="80772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40708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380999" y="282827"/>
            <a:ext cx="8229600" cy="661988"/>
          </a:xfrm>
        </p:spPr>
        <p:txBody>
          <a:bodyPr anchor="t"/>
          <a:lstStyle/>
          <a:p>
            <a:pPr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MS PGothic" charset="0"/>
                <a:cs typeface="ＭＳ Ｐゴシック" charset="-128"/>
              </a:rPr>
              <a:t>Remaining Loan Balance</a:t>
            </a:r>
          </a:p>
        </p:txBody>
      </p:sp>
      <p:sp>
        <p:nvSpPr>
          <p:cNvPr id="707591" name="Rectangle 7"/>
          <p:cNvSpPr>
            <a:spLocks noChangeArrowheads="1"/>
          </p:cNvSpPr>
          <p:nvPr/>
        </p:nvSpPr>
        <p:spPr bwMode="auto">
          <a:xfrm>
            <a:off x="612775" y="4664075"/>
            <a:ext cx="7642225" cy="2286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BBE0E3"/>
              </a:gs>
              <a:gs pos="100000">
                <a:srgbClr val="72BFC5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2800" b="0">
              <a:solidFill>
                <a:srgbClr val="000000"/>
              </a:solidFill>
              <a:latin typeface="+mn-lt"/>
              <a:cs typeface="MS PGothic" pitchFamily="34" charset="-128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406525" y="3863975"/>
            <a:ext cx="658813" cy="849313"/>
            <a:chOff x="1406525" y="3275013"/>
            <a:chExt cx="658813" cy="849313"/>
          </a:xfrm>
        </p:grpSpPr>
        <p:sp>
          <p:nvSpPr>
            <p:cNvPr id="707593" name="Line 9"/>
            <p:cNvSpPr>
              <a:spLocks noChangeShapeType="1"/>
            </p:cNvSpPr>
            <p:nvPr/>
          </p:nvSpPr>
          <p:spPr bwMode="auto">
            <a:xfrm flipV="1">
              <a:off x="1406525" y="38957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76" name="Text Box 17"/>
            <p:cNvSpPr txBox="1">
              <a:spLocks noChangeArrowheads="1"/>
            </p:cNvSpPr>
            <p:nvPr/>
          </p:nvSpPr>
          <p:spPr bwMode="auto">
            <a:xfrm rot="-2836882">
              <a:off x="146526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647700" y="3853051"/>
            <a:ext cx="645171" cy="860236"/>
            <a:chOff x="635000" y="3273619"/>
            <a:chExt cx="645813" cy="860232"/>
          </a:xfrm>
        </p:grpSpPr>
        <p:sp>
          <p:nvSpPr>
            <p:cNvPr id="707592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74" name="Text Box 18"/>
            <p:cNvSpPr txBox="1">
              <a:spLocks noChangeArrowheads="1"/>
            </p:cNvSpPr>
            <p:nvPr/>
          </p:nvSpPr>
          <p:spPr bwMode="auto">
            <a:xfrm rot="18763118">
              <a:off x="675291" y="3417017"/>
              <a:ext cx="748919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768600" y="3863975"/>
            <a:ext cx="649288" cy="836613"/>
            <a:chOff x="2768600" y="3275013"/>
            <a:chExt cx="649288" cy="836613"/>
          </a:xfrm>
        </p:grpSpPr>
        <p:sp>
          <p:nvSpPr>
            <p:cNvPr id="707594" name="Line 10"/>
            <p:cNvSpPr>
              <a:spLocks noChangeShapeType="1"/>
            </p:cNvSpPr>
            <p:nvPr/>
          </p:nvSpPr>
          <p:spPr bwMode="auto">
            <a:xfrm flipV="1">
              <a:off x="2768600" y="38830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72" name="Text Box 19"/>
            <p:cNvSpPr txBox="1">
              <a:spLocks noChangeArrowheads="1"/>
            </p:cNvSpPr>
            <p:nvPr/>
          </p:nvSpPr>
          <p:spPr bwMode="auto">
            <a:xfrm rot="-2836882">
              <a:off x="281781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3454400" y="3863975"/>
            <a:ext cx="649288" cy="844550"/>
            <a:chOff x="3454400" y="3275013"/>
            <a:chExt cx="649288" cy="844550"/>
          </a:xfrm>
        </p:grpSpPr>
        <p:sp>
          <p:nvSpPr>
            <p:cNvPr id="707595" name="Line 11"/>
            <p:cNvSpPr>
              <a:spLocks noChangeShapeType="1"/>
            </p:cNvSpPr>
            <p:nvPr/>
          </p:nvSpPr>
          <p:spPr bwMode="auto">
            <a:xfrm flipV="1">
              <a:off x="3454400" y="3890963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70" name="Text Box 20"/>
            <p:cNvSpPr txBox="1">
              <a:spLocks noChangeArrowheads="1"/>
            </p:cNvSpPr>
            <p:nvPr/>
          </p:nvSpPr>
          <p:spPr bwMode="auto">
            <a:xfrm rot="-2836882">
              <a:off x="350361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4216400" y="3863975"/>
            <a:ext cx="650875" cy="836613"/>
            <a:chOff x="4216400" y="3275013"/>
            <a:chExt cx="650875" cy="836613"/>
          </a:xfrm>
        </p:grpSpPr>
        <p:sp>
          <p:nvSpPr>
            <p:cNvPr id="707596" name="Line 12"/>
            <p:cNvSpPr>
              <a:spLocks noChangeShapeType="1"/>
            </p:cNvSpPr>
            <p:nvPr/>
          </p:nvSpPr>
          <p:spPr bwMode="auto">
            <a:xfrm flipV="1">
              <a:off x="4216400" y="38830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68" name="Text Box 21"/>
            <p:cNvSpPr txBox="1">
              <a:spLocks noChangeArrowheads="1"/>
            </p:cNvSpPr>
            <p:nvPr/>
          </p:nvSpPr>
          <p:spPr bwMode="auto">
            <a:xfrm rot="-2836882">
              <a:off x="4267200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2087563" y="3863975"/>
            <a:ext cx="644525" cy="838200"/>
            <a:chOff x="2087563" y="3275013"/>
            <a:chExt cx="644525" cy="838200"/>
          </a:xfrm>
        </p:grpSpPr>
        <p:sp>
          <p:nvSpPr>
            <p:cNvPr id="707606" name="Line 22"/>
            <p:cNvSpPr>
              <a:spLocks noChangeShapeType="1"/>
            </p:cNvSpPr>
            <p:nvPr/>
          </p:nvSpPr>
          <p:spPr bwMode="auto">
            <a:xfrm flipV="1">
              <a:off x="2087563" y="3884613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66" name="Text Box 23"/>
            <p:cNvSpPr txBox="1">
              <a:spLocks noChangeArrowheads="1"/>
            </p:cNvSpPr>
            <p:nvPr/>
          </p:nvSpPr>
          <p:spPr bwMode="auto">
            <a:xfrm rot="-2836882">
              <a:off x="213201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4902200" y="3887788"/>
            <a:ext cx="649288" cy="830262"/>
            <a:chOff x="4902200" y="3298826"/>
            <a:chExt cx="649288" cy="830262"/>
          </a:xfrm>
        </p:grpSpPr>
        <p:sp>
          <p:nvSpPr>
            <p:cNvPr id="707597" name="Line 13"/>
            <p:cNvSpPr>
              <a:spLocks noChangeShapeType="1"/>
            </p:cNvSpPr>
            <p:nvPr/>
          </p:nvSpPr>
          <p:spPr bwMode="auto">
            <a:xfrm flipV="1">
              <a:off x="4902200" y="3900488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64" name="Text Box 26"/>
            <p:cNvSpPr txBox="1">
              <a:spLocks noChangeArrowheads="1"/>
            </p:cNvSpPr>
            <p:nvPr/>
          </p:nvSpPr>
          <p:spPr bwMode="auto">
            <a:xfrm rot="-2836882">
              <a:off x="4951413" y="344170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9" name="Group 45"/>
          <p:cNvGrpSpPr>
            <a:grpSpLocks/>
          </p:cNvGrpSpPr>
          <p:nvPr/>
        </p:nvGrpSpPr>
        <p:grpSpPr bwMode="auto">
          <a:xfrm>
            <a:off x="5529263" y="3884613"/>
            <a:ext cx="639762" cy="841375"/>
            <a:chOff x="5529263" y="3295651"/>
            <a:chExt cx="639762" cy="841375"/>
          </a:xfrm>
        </p:grpSpPr>
        <p:sp>
          <p:nvSpPr>
            <p:cNvPr id="22561" name="Text Box 3"/>
            <p:cNvSpPr txBox="1">
              <a:spLocks noChangeArrowheads="1"/>
            </p:cNvSpPr>
            <p:nvPr/>
          </p:nvSpPr>
          <p:spPr bwMode="auto">
            <a:xfrm rot="-2836882">
              <a:off x="5568950" y="3438526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  <p:sp>
          <p:nvSpPr>
            <p:cNvPr id="707611" name="Line 27"/>
            <p:cNvSpPr>
              <a:spLocks noChangeShapeType="1"/>
            </p:cNvSpPr>
            <p:nvPr/>
          </p:nvSpPr>
          <p:spPr bwMode="auto">
            <a:xfrm flipV="1">
              <a:off x="5529263" y="39084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6130925" y="3887788"/>
            <a:ext cx="639763" cy="844550"/>
            <a:chOff x="6130925" y="3298826"/>
            <a:chExt cx="639763" cy="844550"/>
          </a:xfrm>
        </p:grpSpPr>
        <p:sp>
          <p:nvSpPr>
            <p:cNvPr id="707615" name="Line 31"/>
            <p:cNvSpPr>
              <a:spLocks noChangeShapeType="1"/>
            </p:cNvSpPr>
            <p:nvPr/>
          </p:nvSpPr>
          <p:spPr bwMode="auto">
            <a:xfrm flipV="1">
              <a:off x="6130925" y="391477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60" name="Text Box 34"/>
            <p:cNvSpPr txBox="1">
              <a:spLocks noChangeArrowheads="1"/>
            </p:cNvSpPr>
            <p:nvPr/>
          </p:nvSpPr>
          <p:spPr bwMode="auto">
            <a:xfrm rot="-2836882">
              <a:off x="6170613" y="344170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6731000" y="3887788"/>
            <a:ext cx="649288" cy="849312"/>
            <a:chOff x="6731000" y="3298826"/>
            <a:chExt cx="649288" cy="849312"/>
          </a:xfrm>
        </p:grpSpPr>
        <p:sp>
          <p:nvSpPr>
            <p:cNvPr id="707616" name="Line 32"/>
            <p:cNvSpPr>
              <a:spLocks noChangeShapeType="1"/>
            </p:cNvSpPr>
            <p:nvPr/>
          </p:nvSpPr>
          <p:spPr bwMode="auto">
            <a:xfrm flipV="1">
              <a:off x="6731000" y="3919538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58" name="Text Box 35"/>
            <p:cNvSpPr txBox="1">
              <a:spLocks noChangeArrowheads="1"/>
            </p:cNvSpPr>
            <p:nvPr/>
          </p:nvSpPr>
          <p:spPr bwMode="auto">
            <a:xfrm rot="-2836882">
              <a:off x="6780213" y="344170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264400" y="3906838"/>
            <a:ext cx="649288" cy="830262"/>
            <a:chOff x="7264400" y="3317876"/>
            <a:chExt cx="649288" cy="830262"/>
          </a:xfrm>
        </p:grpSpPr>
        <p:sp>
          <p:nvSpPr>
            <p:cNvPr id="707617" name="Line 33"/>
            <p:cNvSpPr>
              <a:spLocks noChangeShapeType="1"/>
            </p:cNvSpPr>
            <p:nvPr/>
          </p:nvSpPr>
          <p:spPr bwMode="auto">
            <a:xfrm flipV="1">
              <a:off x="7264400" y="3919538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2556" name="Text Box 36"/>
            <p:cNvSpPr txBox="1">
              <a:spLocks noChangeArrowheads="1"/>
            </p:cNvSpPr>
            <p:nvPr/>
          </p:nvSpPr>
          <p:spPr bwMode="auto">
            <a:xfrm rot="18763118">
              <a:off x="7313613" y="346075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3" name="Group 49"/>
          <p:cNvGrpSpPr>
            <a:grpSpLocks/>
          </p:cNvGrpSpPr>
          <p:nvPr/>
        </p:nvGrpSpPr>
        <p:grpSpPr bwMode="auto">
          <a:xfrm>
            <a:off x="7856538" y="3884613"/>
            <a:ext cx="655637" cy="839787"/>
            <a:chOff x="7856538" y="3295651"/>
            <a:chExt cx="655637" cy="839787"/>
          </a:xfrm>
        </p:grpSpPr>
        <p:sp>
          <p:nvSpPr>
            <p:cNvPr id="22553" name="Text Box 37"/>
            <p:cNvSpPr txBox="1">
              <a:spLocks noChangeArrowheads="1"/>
            </p:cNvSpPr>
            <p:nvPr/>
          </p:nvSpPr>
          <p:spPr bwMode="auto">
            <a:xfrm rot="18763118">
              <a:off x="7912100" y="3438526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  <p:sp>
          <p:nvSpPr>
            <p:cNvPr id="707622" name="Line 38"/>
            <p:cNvSpPr>
              <a:spLocks noChangeShapeType="1"/>
            </p:cNvSpPr>
            <p:nvPr/>
          </p:nvSpPr>
          <p:spPr bwMode="auto">
            <a:xfrm flipV="1">
              <a:off x="7856538" y="3910013"/>
              <a:ext cx="228600" cy="225425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4" name="Group 36"/>
          <p:cNvGrpSpPr>
            <a:grpSpLocks/>
          </p:cNvGrpSpPr>
          <p:nvPr/>
        </p:nvGrpSpPr>
        <p:grpSpPr bwMode="auto">
          <a:xfrm>
            <a:off x="3527239" y="4963180"/>
            <a:ext cx="5159562" cy="523220"/>
            <a:chOff x="3759550" y="3856679"/>
            <a:chExt cx="3415772" cy="523397"/>
          </a:xfrm>
        </p:grpSpPr>
        <p:sp>
          <p:nvSpPr>
            <p:cNvPr id="22551" name="Line 35"/>
            <p:cNvSpPr>
              <a:spLocks noChangeShapeType="1"/>
            </p:cNvSpPr>
            <p:nvPr/>
          </p:nvSpPr>
          <p:spPr bwMode="auto">
            <a:xfrm>
              <a:off x="3759550" y="4094573"/>
              <a:ext cx="3415772" cy="7940"/>
            </a:xfrm>
            <a:prstGeom prst="line">
              <a:avLst/>
            </a:prstGeom>
            <a:noFill/>
            <a:ln w="76200">
              <a:solidFill>
                <a:srgbClr val="BC0000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22552" name="Text Box 36"/>
            <p:cNvSpPr txBox="1">
              <a:spLocks noChangeArrowheads="1"/>
            </p:cNvSpPr>
            <p:nvPr/>
          </p:nvSpPr>
          <p:spPr bwMode="auto">
            <a:xfrm>
              <a:off x="4501657" y="3856679"/>
              <a:ext cx="1911217" cy="523397"/>
            </a:xfrm>
            <a:prstGeom prst="rect">
              <a:avLst/>
            </a:prstGeom>
            <a:solidFill>
              <a:srgbClr val="FEFFD6"/>
            </a:solidFill>
            <a:ln w="28575">
              <a:solidFill>
                <a:srgbClr val="A5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A50000"/>
                  </a:solidFill>
                  <a:latin typeface="Arial Narrow" pitchFamily="34" charset="0"/>
                </a:rPr>
                <a:t>169 </a:t>
              </a:r>
              <a:r>
                <a:rPr lang="en-US" sz="2800" b="1" dirty="0">
                  <a:solidFill>
                    <a:srgbClr val="A50000"/>
                  </a:solidFill>
                  <a:latin typeface="Arial Narrow" pitchFamily="34" charset="0"/>
                </a:rPr>
                <a:t>pmts </a:t>
              </a:r>
            </a:p>
          </p:txBody>
        </p:sp>
      </p:grpSp>
      <p:sp>
        <p:nvSpPr>
          <p:cNvPr id="51" name="Rectangle 50"/>
          <p:cNvSpPr/>
          <p:nvPr/>
        </p:nvSpPr>
        <p:spPr>
          <a:xfrm>
            <a:off x="609600" y="1691549"/>
            <a:ext cx="1686164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$65,000</a:t>
            </a:r>
            <a:endParaRPr lang="en-US" sz="3600" dirty="0"/>
          </a:p>
        </p:txBody>
      </p:sp>
      <p:sp>
        <p:nvSpPr>
          <p:cNvPr id="56" name="Rectangle 55"/>
          <p:cNvSpPr/>
          <p:nvPr/>
        </p:nvSpPr>
        <p:spPr>
          <a:xfrm>
            <a:off x="6402149" y="1703870"/>
            <a:ext cx="976551" cy="76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240</a:t>
            </a:r>
            <a:endParaRPr lang="en-US" sz="3600" dirty="0"/>
          </a:p>
        </p:txBody>
      </p:sp>
      <p:sp>
        <p:nvSpPr>
          <p:cNvPr id="54" name="AutoShape 14"/>
          <p:cNvSpPr>
            <a:spLocks noChangeArrowheads="1"/>
          </p:cNvSpPr>
          <p:nvPr/>
        </p:nvSpPr>
        <p:spPr bwMode="auto">
          <a:xfrm>
            <a:off x="3435350" y="3934447"/>
            <a:ext cx="5251450" cy="916353"/>
          </a:xfrm>
          <a:prstGeom prst="roundRect">
            <a:avLst>
              <a:gd name="adj" fmla="val 16667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n-US" sz="320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55" name="TextBox 54"/>
          <p:cNvSpPr txBox="1"/>
          <p:nvPr/>
        </p:nvSpPr>
        <p:spPr>
          <a:xfrm rot="21255035">
            <a:off x="-224239" y="838879"/>
            <a:ext cx="2694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rajan Pro"/>
              </a:rPr>
              <a:t>Redeeming factor</a:t>
            </a:r>
            <a:endParaRPr lang="en-US" sz="2800" b="1" dirty="0">
              <a:solidFill>
                <a:srgbClr val="0000FF"/>
              </a:solidFill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57" name="TextBox 56"/>
          <p:cNvSpPr txBox="1"/>
          <p:nvPr/>
        </p:nvSpPr>
        <p:spPr>
          <a:xfrm rot="21255035">
            <a:off x="5804429" y="822103"/>
            <a:ext cx="2694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rajan Pro"/>
              </a:rPr>
              <a:t>Redeeming factor</a:t>
            </a:r>
            <a:endParaRPr lang="en-US" sz="2800" b="1" dirty="0">
              <a:solidFill>
                <a:srgbClr val="0000FF"/>
              </a:solidFill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58" name="AutoShape 14"/>
          <p:cNvSpPr>
            <a:spLocks noChangeArrowheads="1"/>
          </p:cNvSpPr>
          <p:nvPr/>
        </p:nvSpPr>
        <p:spPr bwMode="auto">
          <a:xfrm>
            <a:off x="597278" y="3934447"/>
            <a:ext cx="2909080" cy="916353"/>
          </a:xfrm>
          <a:prstGeom prst="roundRect">
            <a:avLst>
              <a:gd name="adj" fmla="val 16667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en-US" sz="3200" dirty="0">
              <a:solidFill>
                <a:schemeClr val="tx1"/>
              </a:solidFill>
              <a:latin typeface="Myriad Pro"/>
            </a:endParaRPr>
          </a:p>
        </p:txBody>
      </p:sp>
      <p:sp>
        <p:nvSpPr>
          <p:cNvPr id="59" name="AutoShape 14"/>
          <p:cNvSpPr>
            <a:spLocks noChangeArrowheads="1"/>
          </p:cNvSpPr>
          <p:nvPr/>
        </p:nvSpPr>
        <p:spPr bwMode="auto">
          <a:xfrm>
            <a:off x="835830" y="3056382"/>
            <a:ext cx="2399440" cy="838200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71 Pmts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Already Made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0" name="Line 35"/>
          <p:cNvSpPr>
            <a:spLocks noChangeShapeType="1"/>
          </p:cNvSpPr>
          <p:nvPr/>
        </p:nvSpPr>
        <p:spPr bwMode="auto">
          <a:xfrm flipV="1">
            <a:off x="591766" y="3979707"/>
            <a:ext cx="2914591" cy="814004"/>
          </a:xfrm>
          <a:prstGeom prst="line">
            <a:avLst/>
          </a:prstGeom>
          <a:noFill/>
          <a:ln w="76200">
            <a:solidFill>
              <a:srgbClr val="BC0000"/>
            </a:solidFill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 sz="2800"/>
          </a:p>
        </p:txBody>
      </p:sp>
      <p:sp>
        <p:nvSpPr>
          <p:cNvPr id="61" name="Line 35"/>
          <p:cNvSpPr>
            <a:spLocks noChangeShapeType="1"/>
          </p:cNvSpPr>
          <p:nvPr/>
        </p:nvSpPr>
        <p:spPr bwMode="auto">
          <a:xfrm>
            <a:off x="647700" y="3979707"/>
            <a:ext cx="2804251" cy="804463"/>
          </a:xfrm>
          <a:prstGeom prst="line">
            <a:avLst/>
          </a:prstGeom>
          <a:noFill/>
          <a:ln w="76200">
            <a:solidFill>
              <a:srgbClr val="BC0000"/>
            </a:solidFill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66636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6" grpId="0" animBg="1"/>
      <p:bldP spid="54" grpId="0" animBg="1"/>
      <p:bldP spid="55" grpId="0"/>
      <p:bldP spid="57" grpId="0"/>
      <p:bldP spid="58" grpId="0" animBg="1"/>
      <p:bldP spid="59" grpId="0" animBg="1"/>
      <p:bldP spid="60" grpId="0" animBg="1"/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2"/>
          <p:cNvSpPr txBox="1">
            <a:spLocks noChangeArrowheads="1"/>
          </p:cNvSpPr>
          <p:nvPr/>
        </p:nvSpPr>
        <p:spPr bwMode="auto">
          <a:xfrm>
            <a:off x="0" y="183515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$56,908</a:t>
            </a:r>
            <a:endParaRPr lang="en-US" sz="6600" dirty="0">
              <a:solidFill>
                <a:schemeClr val="accent1"/>
              </a:solidFill>
              <a:latin typeface="Arial Bold" pitchFamily="34" charset="0"/>
              <a:cs typeface="Arial Bold" pitchFamily="34" charset="0"/>
            </a:endParaRPr>
          </a:p>
          <a:p>
            <a:pPr algn="ctr"/>
            <a:endParaRPr lang="en-US" sz="6600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sp>
        <p:nvSpPr>
          <p:cNvPr id="22530" name="Line 4"/>
          <p:cNvSpPr>
            <a:spLocks noChangeShapeType="1"/>
          </p:cNvSpPr>
          <p:nvPr/>
        </p:nvSpPr>
        <p:spPr bwMode="auto">
          <a:xfrm>
            <a:off x="3352800" y="4003058"/>
            <a:ext cx="2960323" cy="0"/>
          </a:xfrm>
          <a:prstGeom prst="line">
            <a:avLst/>
          </a:prstGeom>
          <a:noFill/>
          <a:ln w="6985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40708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380999" y="282827"/>
            <a:ext cx="8229600" cy="661988"/>
          </a:xfrm>
        </p:spPr>
        <p:txBody>
          <a:bodyPr anchor="t"/>
          <a:lstStyle/>
          <a:p>
            <a:pPr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MS PGothic" charset="0"/>
                <a:cs typeface="ＭＳ Ｐゴシック" charset="-128"/>
              </a:rPr>
              <a:t>Remaining Loan Balance</a:t>
            </a:r>
          </a:p>
        </p:txBody>
      </p:sp>
      <p:sp>
        <p:nvSpPr>
          <p:cNvPr id="22574" name="Text Box 18"/>
          <p:cNvSpPr txBox="1">
            <a:spLocks noChangeArrowheads="1"/>
          </p:cNvSpPr>
          <p:nvPr/>
        </p:nvSpPr>
        <p:spPr bwMode="auto">
          <a:xfrm rot="18763118">
            <a:off x="969673" y="3996683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059707" y="1835150"/>
            <a:ext cx="3024585" cy="10967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/>
              <a:t>$65,000</a:t>
            </a:r>
            <a:endParaRPr lang="en-US" sz="6600" dirty="0"/>
          </a:p>
        </p:txBody>
      </p:sp>
      <p:sp>
        <p:nvSpPr>
          <p:cNvPr id="15" name="Rectangle 14"/>
          <p:cNvSpPr/>
          <p:nvPr/>
        </p:nvSpPr>
        <p:spPr>
          <a:xfrm>
            <a:off x="3634185" y="2893066"/>
            <a:ext cx="267893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6600" dirty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X 83</a:t>
            </a:r>
            <a:r>
              <a:rPr lang="en-US" sz="66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%</a:t>
            </a:r>
          </a:p>
          <a:p>
            <a:pPr algn="r"/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 </a:t>
            </a:r>
            <a:endParaRPr lang="en-US" sz="3000" dirty="0"/>
          </a:p>
        </p:txBody>
      </p:sp>
      <p:sp>
        <p:nvSpPr>
          <p:cNvPr id="58" name="Rectangle 57"/>
          <p:cNvSpPr/>
          <p:nvPr/>
        </p:nvSpPr>
        <p:spPr>
          <a:xfrm>
            <a:off x="2957716" y="4063595"/>
            <a:ext cx="33554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66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$48,000</a:t>
            </a:r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11511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51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an 50"/>
          <p:cNvSpPr/>
          <p:nvPr/>
        </p:nvSpPr>
        <p:spPr>
          <a:xfrm>
            <a:off x="2095128" y="1282164"/>
            <a:ext cx="230413" cy="3580467"/>
          </a:xfrm>
          <a:prstGeom prst="can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65000"/>
                </a:schemeClr>
              </a:gs>
              <a:gs pos="57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 descr="LS01247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"/>
            <a:ext cx="2362200" cy="2207642"/>
          </a:xfrm>
          <a:prstGeom prst="rect">
            <a:avLst/>
          </a:prstGeom>
        </p:spPr>
      </p:pic>
      <p:pic>
        <p:nvPicPr>
          <p:cNvPr id="19" name="Picture 18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10" y="3810000"/>
            <a:ext cx="688990" cy="685800"/>
          </a:xfrm>
          <a:prstGeom prst="rect">
            <a:avLst/>
          </a:prstGeom>
        </p:spPr>
      </p:pic>
      <p:sp>
        <p:nvSpPr>
          <p:cNvPr id="707591" name="Rectangle 7"/>
          <p:cNvSpPr>
            <a:spLocks noChangeArrowheads="1"/>
          </p:cNvSpPr>
          <p:nvPr/>
        </p:nvSpPr>
        <p:spPr bwMode="auto">
          <a:xfrm>
            <a:off x="267582" y="4648199"/>
            <a:ext cx="8495418" cy="304801"/>
          </a:xfrm>
          <a:prstGeom prst="rect">
            <a:avLst/>
          </a:prstGeom>
          <a:solidFill>
            <a:schemeClr val="tx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>
              <a:defRPr/>
            </a:pPr>
            <a:endParaRPr lang="en-US" sz="2800">
              <a:solidFill>
                <a:srgbClr val="000000"/>
              </a:solidFill>
              <a:cs typeface="MS PGothic" pitchFamily="34" charset="-128"/>
            </a:endParaRP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421627" y="3864152"/>
            <a:ext cx="645175" cy="860235"/>
            <a:chOff x="635000" y="3273617"/>
            <a:chExt cx="645817" cy="860234"/>
          </a:xfrm>
        </p:grpSpPr>
        <p:sp>
          <p:nvSpPr>
            <p:cNvPr id="707592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22574" name="Text Box 18"/>
            <p:cNvSpPr txBox="1">
              <a:spLocks noChangeArrowheads="1"/>
            </p:cNvSpPr>
            <p:nvPr/>
          </p:nvSpPr>
          <p:spPr bwMode="auto">
            <a:xfrm rot="18763118">
              <a:off x="675294" y="3417016"/>
              <a:ext cx="748922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5715000" y="3819753"/>
            <a:ext cx="689579" cy="904640"/>
            <a:chOff x="635000" y="3229213"/>
            <a:chExt cx="690266" cy="904638"/>
          </a:xfrm>
        </p:grpSpPr>
        <p:sp>
          <p:nvSpPr>
            <p:cNvPr id="81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82" name="Text Box 18"/>
            <p:cNvSpPr txBox="1">
              <a:spLocks noChangeArrowheads="1"/>
            </p:cNvSpPr>
            <p:nvPr/>
          </p:nvSpPr>
          <p:spPr bwMode="auto">
            <a:xfrm rot="18763118">
              <a:off x="719743" y="3372611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6365227" y="3810879"/>
            <a:ext cx="689579" cy="913521"/>
            <a:chOff x="635000" y="3220332"/>
            <a:chExt cx="690266" cy="913519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85" name="Text Box 18"/>
            <p:cNvSpPr txBox="1">
              <a:spLocks noChangeArrowheads="1"/>
            </p:cNvSpPr>
            <p:nvPr/>
          </p:nvSpPr>
          <p:spPr bwMode="auto">
            <a:xfrm rot="18763118">
              <a:off x="719743" y="3363730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6898627" y="3828633"/>
            <a:ext cx="689579" cy="895759"/>
            <a:chOff x="635000" y="3238094"/>
            <a:chExt cx="690266" cy="895757"/>
          </a:xfrm>
        </p:grpSpPr>
        <p:sp>
          <p:nvSpPr>
            <p:cNvPr id="87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88" name="Text Box 18"/>
            <p:cNvSpPr txBox="1">
              <a:spLocks noChangeArrowheads="1"/>
            </p:cNvSpPr>
            <p:nvPr/>
          </p:nvSpPr>
          <p:spPr bwMode="auto">
            <a:xfrm rot="18763118">
              <a:off x="719743" y="3381492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7432027" y="3899170"/>
            <a:ext cx="680698" cy="825226"/>
            <a:chOff x="635000" y="3308626"/>
            <a:chExt cx="681376" cy="825225"/>
          </a:xfrm>
        </p:grpSpPr>
        <p:sp>
          <p:nvSpPr>
            <p:cNvPr id="90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91" name="Text Box 18"/>
            <p:cNvSpPr txBox="1">
              <a:spLocks noChangeArrowheads="1"/>
            </p:cNvSpPr>
            <p:nvPr/>
          </p:nvSpPr>
          <p:spPr bwMode="auto">
            <a:xfrm rot="18763118">
              <a:off x="781385" y="3381492"/>
              <a:ext cx="607858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7965427" y="3819752"/>
            <a:ext cx="680699" cy="904640"/>
            <a:chOff x="635000" y="3229213"/>
            <a:chExt cx="681377" cy="904638"/>
          </a:xfrm>
        </p:grpSpPr>
        <p:sp>
          <p:nvSpPr>
            <p:cNvPr id="100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101" name="Text Box 18"/>
            <p:cNvSpPr txBox="1">
              <a:spLocks noChangeArrowheads="1"/>
            </p:cNvSpPr>
            <p:nvPr/>
          </p:nvSpPr>
          <p:spPr bwMode="auto">
            <a:xfrm rot="18763118">
              <a:off x="710854" y="3372611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sp>
        <p:nvSpPr>
          <p:cNvPr id="52" name="Vertical Scroll 51"/>
          <p:cNvSpPr/>
          <p:nvPr/>
        </p:nvSpPr>
        <p:spPr>
          <a:xfrm>
            <a:off x="5526794" y="515129"/>
            <a:ext cx="3200400" cy="3124200"/>
          </a:xfrm>
          <a:prstGeom prst="verticalScroll">
            <a:avLst/>
          </a:prstGeom>
          <a:solidFill>
            <a:srgbClr val="D6CE8A"/>
          </a:solidFill>
          <a:ln>
            <a:solidFill>
              <a:srgbClr val="704B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 smtClean="0">
                <a:solidFill>
                  <a:schemeClr val="tx1"/>
                </a:solidFill>
                <a:latin typeface="Trajan Pro"/>
                <a:cs typeface="Trajan Pro"/>
              </a:rPr>
              <a:t>Mortgage Note</a:t>
            </a:r>
          </a:p>
          <a:p>
            <a:pPr algn="ctr" defTabSz="457200"/>
            <a:endParaRPr lang="en-US" sz="2000" b="1" dirty="0" smtClean="0">
              <a:solidFill>
                <a:srgbClr val="000000"/>
              </a:solidFill>
            </a:endParaRPr>
          </a:p>
          <a:p>
            <a:pPr algn="ctr" defTabSz="457200">
              <a:lnSpc>
                <a:spcPct val="120000"/>
              </a:lnSpc>
            </a:pPr>
            <a:r>
              <a:rPr lang="en-US" sz="2400" b="1" dirty="0" smtClean="0">
                <a:solidFill>
                  <a:srgbClr val="000000"/>
                </a:solidFill>
              </a:rPr>
              <a:t>$56,908</a:t>
            </a:r>
            <a:r>
              <a:rPr lang="en-US" sz="2400" dirty="0" smtClean="0">
                <a:solidFill>
                  <a:srgbClr val="000000"/>
                </a:solidFill>
                <a:cs typeface="Arial Bold" pitchFamily="34" charset="0"/>
              </a:rPr>
              <a:t> </a:t>
            </a:r>
          </a:p>
          <a:p>
            <a:pPr algn="ctr" defTabSz="457200">
              <a:lnSpc>
                <a:spcPct val="120000"/>
              </a:lnSpc>
            </a:pPr>
            <a:r>
              <a:rPr lang="en-US" sz="2400" dirty="0" smtClean="0">
                <a:solidFill>
                  <a:srgbClr val="000000"/>
                </a:solidFill>
                <a:cs typeface="Arial Bold" pitchFamily="34" charset="0"/>
              </a:rPr>
              <a:t>@ 10% Interest  </a:t>
            </a:r>
          </a:p>
          <a:p>
            <a:pPr algn="ctr" defTabSz="457200">
              <a:lnSpc>
                <a:spcPct val="120000"/>
              </a:lnSpc>
            </a:pPr>
            <a:r>
              <a:rPr lang="en-US" sz="2400" dirty="0" err="1" smtClean="0">
                <a:solidFill>
                  <a:srgbClr val="000000"/>
                </a:solidFill>
                <a:cs typeface="Arial Bold" pitchFamily="34" charset="0"/>
              </a:rPr>
              <a:t>Pmt</a:t>
            </a:r>
            <a:r>
              <a:rPr lang="en-US" sz="2400" dirty="0" smtClean="0">
                <a:solidFill>
                  <a:srgbClr val="000000"/>
                </a:solidFill>
                <a:cs typeface="Arial Bold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cs typeface="Arial Bold" pitchFamily="34" charset="0"/>
              </a:rPr>
              <a:t>/ </a:t>
            </a:r>
            <a:r>
              <a:rPr lang="en-US" sz="2400" dirty="0" smtClean="0">
                <a:solidFill>
                  <a:srgbClr val="000000"/>
                </a:solidFill>
                <a:cs typeface="Arial Bold" pitchFamily="34" charset="0"/>
              </a:rPr>
              <a:t>$627  </a:t>
            </a:r>
          </a:p>
        </p:txBody>
      </p:sp>
      <p:pic>
        <p:nvPicPr>
          <p:cNvPr id="89" name="Picture 88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410" y="3810000"/>
            <a:ext cx="688990" cy="685800"/>
          </a:xfrm>
          <a:prstGeom prst="rect">
            <a:avLst/>
          </a:prstGeom>
        </p:spPr>
      </p:pic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1369953" y="3747515"/>
            <a:ext cx="784594" cy="976880"/>
            <a:chOff x="635000" y="3346122"/>
            <a:chExt cx="587640" cy="787729"/>
          </a:xfrm>
        </p:grpSpPr>
        <p:sp>
          <p:nvSpPr>
            <p:cNvPr id="93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94" name="Text Box 18"/>
            <p:cNvSpPr txBox="1">
              <a:spLocks noChangeArrowheads="1"/>
            </p:cNvSpPr>
            <p:nvPr/>
          </p:nvSpPr>
          <p:spPr bwMode="auto">
            <a:xfrm rot="18763118">
              <a:off x="747797" y="3475190"/>
              <a:ext cx="603911" cy="34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04800" y="4648200"/>
            <a:ext cx="6858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JAN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143000" y="4648200"/>
            <a:ext cx="6096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FEB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96" name="Picture 95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810" y="3810000"/>
            <a:ext cx="688990" cy="685800"/>
          </a:xfrm>
          <a:prstGeom prst="rect">
            <a:avLst/>
          </a:prstGeom>
        </p:spPr>
      </p:pic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2250427" y="3864152"/>
            <a:ext cx="645175" cy="860235"/>
            <a:chOff x="635000" y="3273617"/>
            <a:chExt cx="645817" cy="860234"/>
          </a:xfrm>
        </p:grpSpPr>
        <p:sp>
          <p:nvSpPr>
            <p:cNvPr id="98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99" name="Text Box 18"/>
            <p:cNvSpPr txBox="1">
              <a:spLocks noChangeArrowheads="1"/>
            </p:cNvSpPr>
            <p:nvPr/>
          </p:nvSpPr>
          <p:spPr bwMode="auto">
            <a:xfrm rot="18763118">
              <a:off x="675294" y="3417016"/>
              <a:ext cx="748922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1981200" y="4648200"/>
            <a:ext cx="6858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MAR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21" name="Picture 20" descr="MailBoxBigger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-152400"/>
            <a:ext cx="2743200" cy="2743200"/>
          </a:xfrm>
          <a:prstGeom prst="rect">
            <a:avLst/>
          </a:prstGeom>
        </p:spPr>
      </p:pic>
      <p:sp>
        <p:nvSpPr>
          <p:cNvPr id="103" name="TextBox 102"/>
          <p:cNvSpPr txBox="1"/>
          <p:nvPr/>
        </p:nvSpPr>
        <p:spPr>
          <a:xfrm>
            <a:off x="2895600" y="4648200"/>
            <a:ext cx="6096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APR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733800" y="4648200"/>
            <a:ext cx="6858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MAY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648200" y="4648200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JUNE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107" name="Picture 106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583" y="3810000"/>
            <a:ext cx="688990" cy="685800"/>
          </a:xfrm>
          <a:prstGeom prst="rect">
            <a:avLst/>
          </a:prstGeom>
        </p:spPr>
      </p:pic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3124200" y="3837514"/>
            <a:ext cx="671818" cy="886878"/>
            <a:chOff x="635000" y="3246975"/>
            <a:chExt cx="672487" cy="886876"/>
          </a:xfrm>
        </p:grpSpPr>
        <p:sp>
          <p:nvSpPr>
            <p:cNvPr id="109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110" name="Text Box 18"/>
            <p:cNvSpPr txBox="1">
              <a:spLocks noChangeArrowheads="1"/>
            </p:cNvSpPr>
            <p:nvPr/>
          </p:nvSpPr>
          <p:spPr bwMode="auto">
            <a:xfrm rot="18763118">
              <a:off x="701964" y="3390373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4038600" y="3837515"/>
            <a:ext cx="671816" cy="886877"/>
            <a:chOff x="635000" y="3246976"/>
            <a:chExt cx="672485" cy="886875"/>
          </a:xfrm>
        </p:grpSpPr>
        <p:sp>
          <p:nvSpPr>
            <p:cNvPr id="113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114" name="Text Box 18"/>
            <p:cNvSpPr txBox="1">
              <a:spLocks noChangeArrowheads="1"/>
            </p:cNvSpPr>
            <p:nvPr/>
          </p:nvSpPr>
          <p:spPr bwMode="auto">
            <a:xfrm rot="18763118">
              <a:off x="701962" y="3390374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4953000" y="3837514"/>
            <a:ext cx="671818" cy="886878"/>
            <a:chOff x="635000" y="3246975"/>
            <a:chExt cx="672487" cy="886876"/>
          </a:xfrm>
        </p:grpSpPr>
        <p:sp>
          <p:nvSpPr>
            <p:cNvPr id="117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118" name="Text Box 18"/>
            <p:cNvSpPr txBox="1">
              <a:spLocks noChangeArrowheads="1"/>
            </p:cNvSpPr>
            <p:nvPr/>
          </p:nvSpPr>
          <p:spPr bwMode="auto">
            <a:xfrm rot="18763118">
              <a:off x="701964" y="3390373"/>
              <a:ext cx="748921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pic>
        <p:nvPicPr>
          <p:cNvPr id="22" name="Picture 21" descr="MailBoxBigger3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" y="-76200"/>
            <a:ext cx="3281680" cy="3053080"/>
          </a:xfrm>
          <a:prstGeom prst="rect">
            <a:avLst/>
          </a:prstGeom>
        </p:spPr>
      </p:pic>
      <p:sp>
        <p:nvSpPr>
          <p:cNvPr id="119" name="TextBox 118"/>
          <p:cNvSpPr txBox="1"/>
          <p:nvPr/>
        </p:nvSpPr>
        <p:spPr>
          <a:xfrm>
            <a:off x="5486400" y="4648200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JULY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172200" y="4648200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AUG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781800" y="4648200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SEP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7315200" y="4648200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OCT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7848600" y="4648200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NOV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953000" y="4953000"/>
            <a:ext cx="3774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$105,963</a:t>
            </a:r>
            <a:endParaRPr lang="en-US" sz="7200" dirty="0"/>
          </a:p>
        </p:txBody>
      </p:sp>
      <p:sp>
        <p:nvSpPr>
          <p:cNvPr id="127" name="TextBox 126"/>
          <p:cNvSpPr txBox="1"/>
          <p:nvPr/>
        </p:nvSpPr>
        <p:spPr>
          <a:xfrm>
            <a:off x="2719080" y="1917259"/>
            <a:ext cx="29917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169 Times!</a:t>
            </a:r>
            <a:endParaRPr lang="en-US" sz="4400" dirty="0"/>
          </a:p>
        </p:txBody>
      </p:sp>
      <p:grpSp>
        <p:nvGrpSpPr>
          <p:cNvPr id="13" name="Group 127"/>
          <p:cNvGrpSpPr/>
          <p:nvPr/>
        </p:nvGrpSpPr>
        <p:grpSpPr>
          <a:xfrm>
            <a:off x="152400" y="5186752"/>
            <a:ext cx="3810000" cy="1323439"/>
            <a:chOff x="1514337" y="3941652"/>
            <a:chExt cx="3840578" cy="2056762"/>
          </a:xfrm>
          <a:solidFill>
            <a:srgbClr val="308725"/>
          </a:solidFill>
        </p:grpSpPr>
        <p:sp>
          <p:nvSpPr>
            <p:cNvPr id="129" name="Round Single Corner Rectangle 128"/>
            <p:cNvSpPr/>
            <p:nvPr/>
          </p:nvSpPr>
          <p:spPr>
            <a:xfrm>
              <a:off x="1514337" y="4052068"/>
              <a:ext cx="3840578" cy="1889971"/>
            </a:xfrm>
            <a:prstGeom prst="round1Rect">
              <a:avLst/>
            </a:prstGeom>
            <a:grpFill/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1746859" y="3941652"/>
              <a:ext cx="3608056" cy="20567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chemeClr val="bg1"/>
                  </a:solidFill>
                </a:rPr>
                <a:t>13.2%  Yearly</a:t>
              </a:r>
            </a:p>
            <a:p>
              <a:pPr algn="ctr"/>
              <a:r>
                <a:rPr lang="en-US" sz="4000" b="1" dirty="0" smtClean="0">
                  <a:solidFill>
                    <a:schemeClr val="bg1"/>
                  </a:solidFill>
                </a:rPr>
                <a:t>TAX FREE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3582247" y="76200"/>
            <a:ext cx="23613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Segoe Print" panose="02000600000000000000" pitchFamily="2" charset="0"/>
                <a:cs typeface="Trajan Pro"/>
              </a:rPr>
              <a:t>Investment in Note</a:t>
            </a:r>
            <a:endParaRPr lang="en-US" sz="2800" b="1" dirty="0"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932024" y="782717"/>
            <a:ext cx="335540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66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$48,000</a:t>
            </a:r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42967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0.046 -0.40556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-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-0.04566 -0.39445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-1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-0.14566 -0.39445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2" y="-1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-0.24114 -0.40556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66" y="-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10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54 -0.58996 C -0.33246 -0.61031 -0.3059 -0.6295 -0.2967 -0.6295 C -0.23923 -0.6295 -0.17916 -0.31568 -0.17916 0.00139 C -0.17916 -0.15888 -0.14913 -0.31568 -0.12118 -0.31568 C -0.09132 -0.31568 -0.06267 -0.15656 -0.06267 0.00139 C -0.06267 -0.07863 -0.04809 -0.15888 -0.03316 -0.15888 C -0.01857 -0.15888 -0.0033 -0.08071 -0.0033 0.00139 C -0.0033 -0.04047 0.004 -0.07863 0.01198 -0.07863 C 0.01945 -0.07863 0.02622 -0.03792 0.02622 0.00139 C 0.02622 -0.02012 0.03004 -0.04047 0.03386 -0.04047 C 0.03594 -0.04047 0.0415 -0.02012 0.0415 0.00139 C 0.0415 -0.01017 0.04393 -0.02012 0.04584 -0.02012 C 0.04584 -0.02266 0.04896 -0.01017 0.04896 0.00139 C 0.04896 -0.00531 0.04896 -0.01017 0.05139 -0.01017 C 0.05139 -0.00786 0.05382 -0.00508 0.05382 0.00139 C 0.05382 -0.003 0.05382 -0.00531 0.05382 -0.00786 C 0.05521 -0.00786 0.05521 -0.00508 0.05521 -0.00254 C 0.0573 -0.00254 0.0573 -0.00508 0.0573 -0.00786 C 0.06042 -0.00786 0.06042 -0.00508 0.06042 -0.00254 " pathEditMode="relative" rAng="0" ptsTypes="fffffffffffffffffff">
                                      <p:cBhvr>
                                        <p:cTn id="91" dur="2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2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/>
      <p:bldP spid="124" grpId="1"/>
      <p:bldP spid="127" grpId="0"/>
      <p:bldP spid="66" grpId="0"/>
      <p:bldP spid="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 descr="ThirdPartyServic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617" y="1538885"/>
            <a:ext cx="3378200" cy="3260258"/>
          </a:xfrm>
          <a:prstGeom prst="rect">
            <a:avLst/>
          </a:prstGeom>
        </p:spPr>
      </p:pic>
      <p:sp>
        <p:nvSpPr>
          <p:cNvPr id="48" name="Line 3"/>
          <p:cNvSpPr>
            <a:spLocks noChangeShapeType="1"/>
          </p:cNvSpPr>
          <p:nvPr/>
        </p:nvSpPr>
        <p:spPr bwMode="auto">
          <a:xfrm flipH="1">
            <a:off x="4543425" y="2219325"/>
            <a:ext cx="0" cy="10668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40" tIns="45720" rIns="91440" bIns="45720" anchor="ctr"/>
          <a:lstStyle/>
          <a:p>
            <a:pPr>
              <a:defRPr/>
            </a:pPr>
            <a:endParaRPr lang="en-US"/>
          </a:p>
        </p:txBody>
      </p:sp>
      <p:sp>
        <p:nvSpPr>
          <p:cNvPr id="38937" name="Line 35"/>
          <p:cNvSpPr>
            <a:spLocks noChangeShapeType="1"/>
          </p:cNvSpPr>
          <p:nvPr/>
        </p:nvSpPr>
        <p:spPr bwMode="auto">
          <a:xfrm flipV="1">
            <a:off x="267583" y="6161941"/>
            <a:ext cx="8441098" cy="0"/>
          </a:xfrm>
          <a:prstGeom prst="line">
            <a:avLst/>
          </a:prstGeom>
          <a:noFill/>
          <a:ln w="50800">
            <a:solidFill>
              <a:srgbClr val="BC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utoShape 29"/>
          <p:cNvSpPr>
            <a:spLocks noChangeArrowheads="1"/>
          </p:cNvSpPr>
          <p:nvPr/>
        </p:nvSpPr>
        <p:spPr bwMode="auto">
          <a:xfrm>
            <a:off x="3065263" y="2838450"/>
            <a:ext cx="2954537" cy="54864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anchor="ctr"/>
          <a:lstStyle/>
          <a:p>
            <a:pPr algn="ctr">
              <a:spcBef>
                <a:spcPct val="20000"/>
              </a:spcBef>
            </a:pPr>
            <a:r>
              <a:rPr lang="en-US" sz="3200" b="1" dirty="0"/>
              <a:t>Loan Servicer </a:t>
            </a:r>
          </a:p>
        </p:txBody>
      </p:sp>
      <p:sp>
        <p:nvSpPr>
          <p:cNvPr id="50" name="AutoShape 29"/>
          <p:cNvSpPr>
            <a:spLocks noChangeArrowheads="1"/>
          </p:cNvSpPr>
          <p:nvPr/>
        </p:nvSpPr>
        <p:spPr bwMode="auto">
          <a:xfrm>
            <a:off x="3318419" y="1657350"/>
            <a:ext cx="2368006" cy="548640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anchor="ctr"/>
          <a:lstStyle/>
          <a:p>
            <a:pPr algn="ctr">
              <a:spcBef>
                <a:spcPct val="20000"/>
              </a:spcBef>
            </a:pPr>
            <a:r>
              <a:rPr lang="en-US" sz="2800" b="1" dirty="0"/>
              <a:t>Note Owner</a:t>
            </a:r>
          </a:p>
        </p:txBody>
      </p:sp>
      <p:pic>
        <p:nvPicPr>
          <p:cNvPr id="55" name="Picture 54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10" y="4910415"/>
            <a:ext cx="688990" cy="685800"/>
          </a:xfrm>
          <a:prstGeom prst="rect">
            <a:avLst/>
          </a:prstGeom>
        </p:spPr>
      </p:pic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267582" y="5643839"/>
            <a:ext cx="8495418" cy="304801"/>
          </a:xfrm>
          <a:prstGeom prst="rect">
            <a:avLst/>
          </a:prstGeom>
          <a:solidFill>
            <a:schemeClr val="tx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>
              <a:defRPr/>
            </a:pPr>
            <a:endParaRPr lang="en-US" sz="2800">
              <a:solidFill>
                <a:srgbClr val="000000"/>
              </a:solidFill>
              <a:cs typeface="MS PGothic" pitchFamily="34" charset="-128"/>
            </a:endParaRP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421627" y="4825315"/>
            <a:ext cx="645172" cy="837568"/>
            <a:chOff x="635000" y="3296285"/>
            <a:chExt cx="645814" cy="837566"/>
          </a:xfrm>
        </p:grpSpPr>
        <p:sp>
          <p:nvSpPr>
            <p:cNvPr id="58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59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5715000" y="4825315"/>
            <a:ext cx="645172" cy="837568"/>
            <a:chOff x="635000" y="3296285"/>
            <a:chExt cx="645814" cy="837566"/>
          </a:xfrm>
        </p:grpSpPr>
        <p:sp>
          <p:nvSpPr>
            <p:cNvPr id="61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62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6365227" y="4825322"/>
            <a:ext cx="645172" cy="837568"/>
            <a:chOff x="635000" y="3296285"/>
            <a:chExt cx="645814" cy="837566"/>
          </a:xfrm>
        </p:grpSpPr>
        <p:sp>
          <p:nvSpPr>
            <p:cNvPr id="64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65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6898627" y="4825314"/>
            <a:ext cx="645172" cy="837568"/>
            <a:chOff x="635000" y="3296285"/>
            <a:chExt cx="645814" cy="837566"/>
          </a:xfrm>
        </p:grpSpPr>
        <p:sp>
          <p:nvSpPr>
            <p:cNvPr id="67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68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7432027" y="4834847"/>
            <a:ext cx="645172" cy="837568"/>
            <a:chOff x="635000" y="3296285"/>
            <a:chExt cx="645814" cy="837566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71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7965427" y="4825314"/>
            <a:ext cx="645172" cy="837568"/>
            <a:chOff x="635000" y="3296285"/>
            <a:chExt cx="645814" cy="837566"/>
          </a:xfrm>
        </p:grpSpPr>
        <p:sp>
          <p:nvSpPr>
            <p:cNvPr id="73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74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pic>
        <p:nvPicPr>
          <p:cNvPr id="75" name="Picture 74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410" y="4910415"/>
            <a:ext cx="688990" cy="685800"/>
          </a:xfrm>
          <a:prstGeom prst="rect">
            <a:avLst/>
          </a:prstGeom>
        </p:spPr>
      </p:pic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1336027" y="4825315"/>
            <a:ext cx="645173" cy="837568"/>
            <a:chOff x="635000" y="3296285"/>
            <a:chExt cx="645815" cy="837566"/>
          </a:xfrm>
        </p:grpSpPr>
        <p:sp>
          <p:nvSpPr>
            <p:cNvPr id="77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78" name="Text Box 18"/>
            <p:cNvSpPr txBox="1">
              <a:spLocks noChangeArrowheads="1"/>
            </p:cNvSpPr>
            <p:nvPr/>
          </p:nvSpPr>
          <p:spPr bwMode="auto">
            <a:xfrm rot="18763118">
              <a:off x="697960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/>
              <a:r>
                <a:rPr lang="en-US" sz="2400" dirty="0" smtClean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  <a:endParaRPr lang="en-US" sz="2400" dirty="0">
                <a:solidFill>
                  <a:srgbClr val="0D0D0D"/>
                </a:solidFill>
                <a:latin typeface="Arial Narrow" pitchFamily="34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343782" y="5653365"/>
            <a:ext cx="5334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JAN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143000" y="5653365"/>
            <a:ext cx="5334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FEB</a:t>
            </a:r>
            <a:endParaRPr lang="en-US" sz="1400" b="1" dirty="0">
              <a:solidFill>
                <a:srgbClr val="FFFFFF"/>
              </a:solidFill>
            </a:endParaRPr>
          </a:p>
        </p:txBody>
      </p:sp>
      <p:pic>
        <p:nvPicPr>
          <p:cNvPr id="81" name="Picture 80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810" y="4919940"/>
            <a:ext cx="688990" cy="685800"/>
          </a:xfrm>
          <a:prstGeom prst="rect">
            <a:avLst/>
          </a:prstGeom>
        </p:spPr>
      </p:pic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2250427" y="4825314"/>
            <a:ext cx="645172" cy="837568"/>
            <a:chOff x="635000" y="3296285"/>
            <a:chExt cx="645814" cy="837566"/>
          </a:xfrm>
        </p:grpSpPr>
        <p:sp>
          <p:nvSpPr>
            <p:cNvPr id="83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84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1981200" y="5653365"/>
            <a:ext cx="6096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MAR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95600" y="5653365"/>
            <a:ext cx="6096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APR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33800" y="5662890"/>
            <a:ext cx="609600" cy="419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MAY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8200" y="5653365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JUNE</a:t>
            </a:r>
            <a:endParaRPr lang="en-US" sz="1400" b="1" dirty="0">
              <a:solidFill>
                <a:srgbClr val="FFFFFF"/>
              </a:solidFill>
            </a:endParaRPr>
          </a:p>
        </p:txBody>
      </p:sp>
      <p:pic>
        <p:nvPicPr>
          <p:cNvPr id="89" name="Picture 88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583" y="4919940"/>
            <a:ext cx="688990" cy="685800"/>
          </a:xfrm>
          <a:prstGeom prst="rect">
            <a:avLst/>
          </a:prstGeom>
        </p:spPr>
      </p:pic>
      <p:grpSp>
        <p:nvGrpSpPr>
          <p:cNvPr id="11" name="Group 38"/>
          <p:cNvGrpSpPr>
            <a:grpSpLocks/>
          </p:cNvGrpSpPr>
          <p:nvPr/>
        </p:nvGrpSpPr>
        <p:grpSpPr bwMode="auto">
          <a:xfrm>
            <a:off x="3124200" y="4834839"/>
            <a:ext cx="645172" cy="837568"/>
            <a:chOff x="635000" y="3296285"/>
            <a:chExt cx="645814" cy="837566"/>
          </a:xfrm>
        </p:grpSpPr>
        <p:sp>
          <p:nvSpPr>
            <p:cNvPr id="91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92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pic>
        <p:nvPicPr>
          <p:cNvPr id="93" name="Picture 92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983" y="4919940"/>
            <a:ext cx="688990" cy="685800"/>
          </a:xfrm>
          <a:prstGeom prst="rect">
            <a:avLst/>
          </a:prstGeom>
        </p:spPr>
      </p:pic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4038600" y="4834839"/>
            <a:ext cx="645172" cy="837568"/>
            <a:chOff x="635000" y="3296285"/>
            <a:chExt cx="645814" cy="837566"/>
          </a:xfrm>
        </p:grpSpPr>
        <p:sp>
          <p:nvSpPr>
            <p:cNvPr id="95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96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pic>
        <p:nvPicPr>
          <p:cNvPr id="97" name="Picture 96" descr="StackofMoneyBi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383" y="4929465"/>
            <a:ext cx="688990" cy="685800"/>
          </a:xfrm>
          <a:prstGeom prst="rect">
            <a:avLst/>
          </a:prstGeom>
        </p:spPr>
      </p:pic>
      <p:grpSp>
        <p:nvGrpSpPr>
          <p:cNvPr id="13" name="Group 38"/>
          <p:cNvGrpSpPr>
            <a:grpSpLocks/>
          </p:cNvGrpSpPr>
          <p:nvPr/>
        </p:nvGrpSpPr>
        <p:grpSpPr bwMode="auto">
          <a:xfrm>
            <a:off x="4953000" y="4834839"/>
            <a:ext cx="645172" cy="837568"/>
            <a:chOff x="635000" y="3296285"/>
            <a:chExt cx="645814" cy="837566"/>
          </a:xfrm>
        </p:grpSpPr>
        <p:sp>
          <p:nvSpPr>
            <p:cNvPr id="99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defTabSz="457200">
                <a:defRPr/>
              </a:pPr>
              <a:endParaRPr lang="en-US" sz="2800">
                <a:solidFill>
                  <a:prstClr val="black"/>
                </a:solidFill>
              </a:endParaRPr>
            </a:p>
          </p:txBody>
        </p:sp>
        <p:sp>
          <p:nvSpPr>
            <p:cNvPr id="100" name="Text Box 18"/>
            <p:cNvSpPr txBox="1">
              <a:spLocks noChangeArrowheads="1"/>
            </p:cNvSpPr>
            <p:nvPr/>
          </p:nvSpPr>
          <p:spPr bwMode="auto">
            <a:xfrm rot="18763118">
              <a:off x="697959" y="3417016"/>
              <a:ext cx="703586" cy="462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rgbClr val="0D0D0D"/>
                  </a:solidFill>
                  <a:latin typeface="Arial Narrow" pitchFamily="34" charset="0"/>
                </a:rPr>
                <a:t>Pmt.</a:t>
              </a: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5486400" y="5653365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JULY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172200" y="5653365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AUG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781800" y="5653365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SEP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315200" y="5653365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OCT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848600" y="5653365"/>
            <a:ext cx="6858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 smtClean="0">
                <a:solidFill>
                  <a:srgbClr val="FFFFFF"/>
                </a:solidFill>
              </a:rPr>
              <a:t>NOV</a:t>
            </a:r>
            <a:endParaRPr lang="en-US" sz="1400" b="1" dirty="0">
              <a:solidFill>
                <a:srgbClr val="FFFFFF"/>
              </a:solidFill>
            </a:endParaRPr>
          </a:p>
        </p:txBody>
      </p:sp>
      <p:grpSp>
        <p:nvGrpSpPr>
          <p:cNvPr id="14" name="Group 3"/>
          <p:cNvGrpSpPr/>
          <p:nvPr/>
        </p:nvGrpSpPr>
        <p:grpSpPr>
          <a:xfrm>
            <a:off x="2765081" y="683661"/>
            <a:ext cx="2160983" cy="840339"/>
            <a:chOff x="506017" y="931739"/>
            <a:chExt cx="2160983" cy="840339"/>
          </a:xfrm>
        </p:grpSpPr>
        <p:pic>
          <p:nvPicPr>
            <p:cNvPr id="106" name="Picture 105" descr="StackofMoneyBills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8010" y="1086278"/>
              <a:ext cx="688990" cy="685800"/>
            </a:xfrm>
            <a:prstGeom prst="rect">
              <a:avLst/>
            </a:prstGeom>
          </p:spPr>
        </p:pic>
        <p:sp>
          <p:nvSpPr>
            <p:cNvPr id="53" name="Text Box 18"/>
            <p:cNvSpPr txBox="1">
              <a:spLocks noChangeArrowheads="1"/>
            </p:cNvSpPr>
            <p:nvPr/>
          </p:nvSpPr>
          <p:spPr bwMode="auto">
            <a:xfrm>
              <a:off x="506017" y="931739"/>
              <a:ext cx="86558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lvl1pPr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defTabSz="1625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eaLnBrk="1">
                <a:spcBef>
                  <a:spcPct val="20000"/>
                </a:spcBef>
              </a:pPr>
              <a:endParaRPr lang="en-US" sz="2400" b="1" dirty="0">
                <a:solidFill>
                  <a:schemeClr val="tx1"/>
                </a:solidFill>
                <a:latin typeface="+mn-lt"/>
              </a:endParaRPr>
            </a:p>
          </p:txBody>
        </p:sp>
      </p:grpSp>
      <p:sp>
        <p:nvSpPr>
          <p:cNvPr id="66" name="Text Box 36"/>
          <p:cNvSpPr txBox="1">
            <a:spLocks noChangeArrowheads="1"/>
          </p:cNvSpPr>
          <p:nvPr/>
        </p:nvSpPr>
        <p:spPr bwMode="auto">
          <a:xfrm>
            <a:off x="3352802" y="5961916"/>
            <a:ext cx="2133598" cy="400110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000" b="1" dirty="0" smtClean="0">
                <a:solidFill>
                  <a:srgbClr val="A50000"/>
                </a:solidFill>
              </a:rPr>
              <a:t>Term of Note</a:t>
            </a:r>
            <a:endParaRPr lang="en-US" sz="2000" b="1" dirty="0">
              <a:solidFill>
                <a:srgbClr val="A5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785034" y="1748135"/>
            <a:ext cx="1301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Myriad Web Pro"/>
                <a:cs typeface="Myriad Web Pro"/>
              </a:rPr>
              <a:t>Passive!</a:t>
            </a:r>
            <a:endParaRPr lang="en-US" sz="2400" dirty="0">
              <a:solidFill>
                <a:srgbClr val="000000"/>
              </a:solidFill>
              <a:latin typeface="Myriad Web Pro"/>
              <a:cs typeface="Myriad Web Pro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896171" y="2821147"/>
            <a:ext cx="2889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Myriad Web Pro"/>
                <a:cs typeface="Myriad Web Pro"/>
              </a:rPr>
              <a:t> Does The Work!</a:t>
            </a:r>
            <a:endParaRPr lang="en-US" sz="2400" dirty="0">
              <a:solidFill>
                <a:srgbClr val="000000"/>
              </a:solidFill>
              <a:latin typeface="Myriad Web Pro"/>
              <a:cs typeface="Myriad Web Pro"/>
            </a:endParaRPr>
          </a:p>
        </p:txBody>
      </p:sp>
      <p:sp>
        <p:nvSpPr>
          <p:cNvPr id="94" name="AutoShape 29"/>
          <p:cNvSpPr>
            <a:spLocks noChangeArrowheads="1"/>
          </p:cNvSpPr>
          <p:nvPr/>
        </p:nvSpPr>
        <p:spPr bwMode="auto">
          <a:xfrm>
            <a:off x="2947390" y="3499421"/>
            <a:ext cx="3163497" cy="1219199"/>
          </a:xfrm>
          <a:prstGeom prst="roundRect">
            <a:avLst>
              <a:gd name="adj" fmla="val 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 Collects Payments 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Escrows Taxes &amp; Insurance</a:t>
            </a:r>
            <a:endParaRPr lang="en-US" sz="1600" dirty="0">
              <a:solidFill>
                <a:srgbClr val="C0000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 Licensed &amp; Compliant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 Borrower Work-out  </a:t>
            </a:r>
          </a:p>
        </p:txBody>
      </p:sp>
      <p:sp>
        <p:nvSpPr>
          <p:cNvPr id="107" name="Text Box 38"/>
          <p:cNvSpPr txBox="1">
            <a:spLocks noChangeArrowheads="1"/>
          </p:cNvSpPr>
          <p:nvPr/>
        </p:nvSpPr>
        <p:spPr bwMode="auto">
          <a:xfrm rot="-203370">
            <a:off x="629629" y="1773434"/>
            <a:ext cx="8037861" cy="1631216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800" dirty="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yriad Pro SemiCond"/>
                <a:ea typeface="MS PGothic" pitchFamily="34" charset="-128"/>
                <a:cs typeface="MS PGothic" pitchFamily="34" charset="-128"/>
              </a:rPr>
              <a:t/>
            </a:r>
            <a:br>
              <a:rPr lang="en-US" sz="800" dirty="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yriad Pro SemiCond"/>
                <a:ea typeface="MS PGothic" pitchFamily="34" charset="-128"/>
                <a:cs typeface="MS PGothic" pitchFamily="34" charset="-128"/>
              </a:rPr>
            </a:br>
            <a:r>
              <a:rPr lang="en-US" sz="80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ea typeface="MS PGothic" pitchFamily="34" charset="-128"/>
                <a:cs typeface="MS PGothic" pitchFamily="34" charset="-128"/>
              </a:rPr>
              <a:t>Outsource!</a:t>
            </a:r>
            <a:endParaRPr lang="en-US" sz="8000" dirty="0">
              <a:solidFill>
                <a:schemeClr val="tx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ea typeface="MS PGothic" pitchFamily="34" charset="-128"/>
              <a:cs typeface="MS PGothic" pitchFamily="34" charset="-128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tx1"/>
                </a:solidFill>
                <a:latin typeface="Myriad Pro SemiCond"/>
                <a:ea typeface="MS PGothic" pitchFamily="34" charset="-128"/>
                <a:cs typeface="MS PGothic" pitchFamily="34" charset="-128"/>
              </a:rPr>
              <a:t>!</a:t>
            </a:r>
            <a:endParaRPr lang="en-US" sz="800" dirty="0">
              <a:solidFill>
                <a:schemeClr val="tx1"/>
              </a:solidFill>
              <a:latin typeface="Myriad Pro SemiCond"/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0381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Manage A Note</a:t>
            </a:r>
          </a:p>
        </p:txBody>
      </p:sp>
    </p:spTree>
    <p:extLst>
      <p:ext uri="{BB962C8B-B14F-4D97-AF65-F5344CB8AC3E}">
        <p14:creationId xmlns:p14="http://schemas.microsoft.com/office/powerpoint/2010/main" val="241493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41267 -0.31736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" y="-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51 0.28773 L 0.07274 0.03843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" y="-1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0" grpId="0" animBg="1"/>
      <p:bldP spid="72" grpId="0"/>
      <p:bldP spid="90" grpId="0"/>
      <p:bldP spid="9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600200"/>
            <a:ext cx="7086600" cy="1470025"/>
          </a:xfrm>
        </p:spPr>
        <p:txBody>
          <a:bodyPr/>
          <a:lstStyle/>
          <a:p>
            <a:r>
              <a:rPr lang="en-US" sz="6600" dirty="0" smtClean="0"/>
              <a:t>My Purpose!</a:t>
            </a:r>
            <a:endParaRPr lang="en-US" sz="6600" dirty="0"/>
          </a:p>
        </p:txBody>
      </p:sp>
      <p:pic>
        <p:nvPicPr>
          <p:cNvPr id="4" name="Picture 6" descr="StandingWeb2.png"/>
          <p:cNvPicPr>
            <a:picLocks noChangeAspect="1"/>
          </p:cNvPicPr>
          <p:nvPr/>
        </p:nvPicPr>
        <p:blipFill>
          <a:blip r:embed="rId2" cstate="print">
            <a:lum bright="8000" contrast="14000"/>
          </a:blip>
          <a:srcRect/>
          <a:stretch>
            <a:fillRect/>
          </a:stretch>
        </p:blipFill>
        <p:spPr bwMode="auto">
          <a:xfrm>
            <a:off x="6594061" y="152400"/>
            <a:ext cx="2514600" cy="611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2863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3 Most Common Questions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95400" y="1600200"/>
            <a:ext cx="6609976" cy="4525963"/>
          </a:xfrm>
        </p:spPr>
        <p:txBody>
          <a:bodyPr/>
          <a:lstStyle/>
          <a:p>
            <a:pPr marL="0" indent="0">
              <a:buNone/>
            </a:pPr>
            <a:r>
              <a:rPr lang="en-US" sz="5400" dirty="0"/>
              <a:t>1) </a:t>
            </a:r>
            <a:r>
              <a:rPr lang="en-US" sz="5400" dirty="0" smtClean="0"/>
              <a:t> </a:t>
            </a:r>
            <a:r>
              <a:rPr lang="en-US" sz="5400" dirty="0"/>
              <a:t>Is It Easy?  </a:t>
            </a:r>
          </a:p>
          <a:p>
            <a:pPr marL="0" indent="0">
              <a:buNone/>
            </a:pPr>
            <a:r>
              <a:rPr lang="en-US" sz="5400" dirty="0"/>
              <a:t>2)  </a:t>
            </a:r>
            <a:r>
              <a:rPr lang="en-US" sz="5400" dirty="0" smtClean="0"/>
              <a:t>Will </a:t>
            </a:r>
            <a:r>
              <a:rPr lang="en-US" sz="5400" dirty="0"/>
              <a:t>It Work?</a:t>
            </a:r>
          </a:p>
          <a:p>
            <a:pPr marL="0" indent="0">
              <a:buNone/>
            </a:pPr>
            <a:r>
              <a:rPr lang="en-US" sz="5400" dirty="0"/>
              <a:t>3)  </a:t>
            </a:r>
            <a:r>
              <a:rPr lang="en-US" sz="5400" dirty="0" smtClean="0"/>
              <a:t>Can </a:t>
            </a:r>
            <a:r>
              <a:rPr lang="en-US" sz="5400" dirty="0"/>
              <a:t>I Do It?</a:t>
            </a:r>
          </a:p>
          <a:p>
            <a:endParaRPr lang="en-US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305177" y="1536635"/>
            <a:ext cx="1600199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  <a:tileRect/>
          </a:gradFill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137160" bIns="13716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Yes</a:t>
            </a:r>
            <a:endParaRPr lang="en-US" sz="40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05177" y="2548184"/>
            <a:ext cx="1600199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  <a:tileRect/>
          </a:gradFill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137160" bIns="13716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Yes</a:t>
            </a:r>
            <a:endParaRPr lang="en-US" sz="40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305177" y="3608272"/>
            <a:ext cx="1600199" cy="8925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0"/>
            <a:tileRect/>
          </a:gradFill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137160" bIns="137160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 Narrow" pitchFamily="34" charset="0"/>
              </a:rPr>
              <a:t>Yes</a:t>
            </a:r>
            <a:endParaRPr lang="en-US" sz="4000" b="1" dirty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21005436">
            <a:off x="2127246" y="4830219"/>
            <a:ext cx="38211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en-US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Pop Quiz</a:t>
            </a:r>
            <a:endParaRPr lang="en-US" sz="4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63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 animBg="1"/>
      <p:bldP spid="5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/>
          </p:cNvSpPr>
          <p:nvPr/>
        </p:nvSpPr>
        <p:spPr bwMode="auto">
          <a:xfrm>
            <a:off x="1447800" y="609600"/>
            <a:ext cx="6572250" cy="10447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6700" b="1" dirty="0" smtClean="0">
                <a:solidFill>
                  <a:srgbClr val="98CA3F"/>
                </a:solidFill>
                <a:latin typeface="Myriad Pro"/>
                <a:ea typeface="Futura Condensed" charset="0"/>
                <a:sym typeface="Futura Condensed" charset="0"/>
              </a:rPr>
              <a:t>Questions?</a:t>
            </a:r>
            <a:endParaRPr lang="en-US" sz="6700" b="1" dirty="0">
              <a:solidFill>
                <a:srgbClr val="98CA3F"/>
              </a:solidFill>
              <a:latin typeface="Myriad Pro"/>
              <a:ea typeface="Gill Sans" charset="0"/>
              <a:sym typeface="Gill Sans" charset="0"/>
            </a:endParaRPr>
          </a:p>
        </p:txBody>
      </p:sp>
      <p:pic>
        <p:nvPicPr>
          <p:cNvPr id="3" name="Picture 2" descr="QuestionsArrow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981200"/>
            <a:ext cx="5562600" cy="4171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5772091"/>
            <a:ext cx="6324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Stay to the End!</a:t>
            </a:r>
            <a:endParaRPr lang="en-US" sz="4400" b="1" dirty="0"/>
          </a:p>
          <a:p>
            <a:endParaRPr lang="en-US" sz="2400" dirty="0"/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7758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7" grpId="0" autoUpdateAnimBg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leFol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49" y="1676400"/>
            <a:ext cx="4629105" cy="3136900"/>
          </a:xfrm>
          <a:prstGeom prst="rect">
            <a:avLst/>
          </a:prstGeom>
        </p:spPr>
      </p:pic>
      <p:sp>
        <p:nvSpPr>
          <p:cNvPr id="93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6052" y="391110"/>
            <a:ext cx="5181600" cy="6556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Case Study</a:t>
            </a:r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 rotWithShape="1">
          <a:blip r:embed="rId3" cstate="print"/>
          <a:srcRect l="18967" t="19656" r="13482" b="15478"/>
          <a:stretch/>
        </p:blipFill>
        <p:spPr bwMode="auto">
          <a:xfrm>
            <a:off x="5005752" y="2032986"/>
            <a:ext cx="3837569" cy="242372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21255035">
            <a:off x="5577278" y="1444649"/>
            <a:ext cx="26945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BE1E2C"/>
                </a:solidFill>
                <a:latin typeface="Segoe Print" panose="02000600000000000000" pitchFamily="2" charset="0"/>
                <a:cs typeface="Trajan Pro"/>
              </a:rPr>
              <a:t>Collateral </a:t>
            </a:r>
            <a:endParaRPr lang="en-US" sz="4000" b="1" dirty="0">
              <a:solidFill>
                <a:srgbClr val="BE1E2C"/>
              </a:solidFill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6" name="TextBox 5"/>
          <p:cNvSpPr txBox="1"/>
          <p:nvPr/>
        </p:nvSpPr>
        <p:spPr>
          <a:xfrm rot="21255035">
            <a:off x="5437042" y="4735727"/>
            <a:ext cx="3010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BE1E2C"/>
                </a:solidFill>
                <a:latin typeface="Segoe Print" panose="02000600000000000000" pitchFamily="2" charset="0"/>
                <a:cs typeface="Trajan Pro"/>
              </a:rPr>
              <a:t>Older SFR in San Antonio </a:t>
            </a:r>
            <a:r>
              <a:rPr lang="en-US" sz="2800" b="1" dirty="0" err="1" smtClean="0">
                <a:solidFill>
                  <a:srgbClr val="BE1E2C"/>
                </a:solidFill>
                <a:latin typeface="Segoe Print" panose="02000600000000000000" pitchFamily="2" charset="0"/>
                <a:cs typeface="Trajan Pro"/>
              </a:rPr>
              <a:t>Tx</a:t>
            </a:r>
            <a:r>
              <a:rPr lang="en-US" sz="2800" b="1" dirty="0" smtClean="0">
                <a:solidFill>
                  <a:srgbClr val="BE1E2C"/>
                </a:solidFill>
                <a:latin typeface="Segoe Print" panose="02000600000000000000" pitchFamily="2" charset="0"/>
                <a:cs typeface="Trajan Pro"/>
              </a:rPr>
              <a:t> </a:t>
            </a:r>
            <a:endParaRPr lang="en-US" sz="2800" b="1" dirty="0">
              <a:solidFill>
                <a:srgbClr val="BE1E2C"/>
              </a:solidFill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064908" y="2514600"/>
            <a:ext cx="3252585" cy="187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60400" indent="-660400" eaLnBrk="0" hangingPunct="0">
              <a:spcBef>
                <a:spcPct val="20000"/>
              </a:spcBef>
            </a:pPr>
            <a:r>
              <a:rPr lang="en-US" sz="3200" b="0" u="sng" dirty="0">
                <a:solidFill>
                  <a:schemeClr val="tx1"/>
                </a:solidFill>
              </a:rPr>
              <a:t>Terms of </a:t>
            </a:r>
            <a:r>
              <a:rPr lang="en-US" sz="3200" b="0" u="sng" dirty="0" smtClean="0">
                <a:solidFill>
                  <a:schemeClr val="tx1"/>
                </a:solidFill>
              </a:rPr>
              <a:t>Sale</a:t>
            </a:r>
          </a:p>
          <a:p>
            <a:pPr marL="660400" indent="-660400" eaLnBrk="0" hangingPunct="0">
              <a:spcBef>
                <a:spcPct val="20000"/>
              </a:spcBef>
            </a:pPr>
            <a:r>
              <a:rPr lang="en-US" sz="2500" b="0" dirty="0" smtClean="0">
                <a:solidFill>
                  <a:schemeClr val="tx1"/>
                </a:solidFill>
              </a:rPr>
              <a:t>$67,250  Sales Price</a:t>
            </a:r>
          </a:p>
          <a:p>
            <a:pPr marL="660400" indent="-660400" eaLnBrk="0" hangingPunct="0">
              <a:spcBef>
                <a:spcPct val="20000"/>
              </a:spcBef>
            </a:pPr>
            <a:r>
              <a:rPr lang="en-US" sz="2500" b="0" dirty="0" smtClean="0">
                <a:solidFill>
                  <a:schemeClr val="tx1"/>
                </a:solidFill>
              </a:rPr>
              <a:t>  $2,250  Down </a:t>
            </a:r>
            <a:r>
              <a:rPr lang="en-US" sz="2500" b="0" dirty="0" err="1" smtClean="0">
                <a:solidFill>
                  <a:schemeClr val="tx1"/>
                </a:solidFill>
              </a:rPr>
              <a:t>Pymt</a:t>
            </a:r>
            <a:r>
              <a:rPr lang="en-US" sz="2500" b="0" dirty="0" smtClean="0">
                <a:solidFill>
                  <a:schemeClr val="tx1"/>
                </a:solidFill>
              </a:rPr>
              <a:t>  </a:t>
            </a:r>
          </a:p>
          <a:p>
            <a:pPr marL="660400" indent="-660400" eaLnBrk="0" hangingPunct="0">
              <a:spcBef>
                <a:spcPct val="20000"/>
              </a:spcBef>
            </a:pPr>
            <a:r>
              <a:rPr lang="en-US" sz="2500" b="0" dirty="0" smtClean="0">
                <a:solidFill>
                  <a:schemeClr val="tx1"/>
                </a:solidFill>
              </a:rPr>
              <a:t>$65,000  1</a:t>
            </a:r>
            <a:r>
              <a:rPr lang="en-US" sz="2500" b="0" baseline="30000" dirty="0" smtClean="0">
                <a:solidFill>
                  <a:schemeClr val="tx1"/>
                </a:solidFill>
              </a:rPr>
              <a:t>st </a:t>
            </a:r>
            <a:r>
              <a:rPr lang="en-US" sz="2500" b="0" dirty="0" smtClean="0">
                <a:solidFill>
                  <a:schemeClr val="tx1"/>
                </a:solidFill>
              </a:rPr>
              <a:t>Lien    </a:t>
            </a:r>
            <a:endParaRPr lang="en-US" sz="25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4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905000"/>
            <a:ext cx="29321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64150" y="1981200"/>
            <a:ext cx="2809288" cy="4114801"/>
            <a:chOff x="564153" y="1981200"/>
            <a:chExt cx="2809527" cy="4114798"/>
          </a:xfrm>
        </p:grpSpPr>
        <p:sp>
          <p:nvSpPr>
            <p:cNvPr id="16399" name="Text Box 8"/>
            <p:cNvSpPr txBox="1">
              <a:spLocks noChangeArrowheads="1"/>
            </p:cNvSpPr>
            <p:nvPr/>
          </p:nvSpPr>
          <p:spPr bwMode="auto">
            <a:xfrm rot="16200000">
              <a:off x="-1200833" y="3746187"/>
              <a:ext cx="4114797" cy="584825"/>
            </a:xfrm>
            <a:prstGeom prst="rect">
              <a:avLst/>
            </a:prstGeom>
            <a:solidFill>
              <a:srgbClr val="FEFFD6"/>
            </a:solidFill>
            <a:ln w="9525">
              <a:solidFill>
                <a:srgbClr val="BE1E2C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3200" dirty="0" smtClean="0">
                  <a:latin typeface="Arial Bold" pitchFamily="34" charset="0"/>
                  <a:cs typeface="Arial Bold" pitchFamily="34" charset="0"/>
                </a:rPr>
                <a:t>$67,250   Sale</a:t>
              </a:r>
              <a:endParaRPr lang="en-US" sz="3200" dirty="0">
                <a:latin typeface="Arial Bold" pitchFamily="34" charset="0"/>
                <a:cs typeface="Arial Bold" pitchFamily="34" charset="0"/>
              </a:endParaRPr>
            </a:p>
          </p:txBody>
        </p:sp>
        <p:sp>
          <p:nvSpPr>
            <p:cNvPr id="16400" name="Line 9"/>
            <p:cNvSpPr>
              <a:spLocks noChangeShapeType="1"/>
            </p:cNvSpPr>
            <p:nvPr/>
          </p:nvSpPr>
          <p:spPr bwMode="auto">
            <a:xfrm flipV="1">
              <a:off x="1824037" y="1981200"/>
              <a:ext cx="1474417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AutoShape 10"/>
            <p:cNvSpPr>
              <a:spLocks/>
            </p:cNvSpPr>
            <p:nvPr/>
          </p:nvSpPr>
          <p:spPr bwMode="auto">
            <a:xfrm flipH="1">
              <a:off x="1295400" y="1981201"/>
              <a:ext cx="528637" cy="4105274"/>
            </a:xfrm>
            <a:prstGeom prst="rightBrace">
              <a:avLst>
                <a:gd name="adj1" fmla="val 53929"/>
                <a:gd name="adj2" fmla="val 50662"/>
              </a:avLst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>
                <a:solidFill>
                  <a:srgbClr val="FF6600"/>
                </a:solidFill>
              </a:endParaRPr>
            </a:p>
          </p:txBody>
        </p:sp>
        <p:sp>
          <p:nvSpPr>
            <p:cNvPr id="16402" name="Line 11"/>
            <p:cNvSpPr>
              <a:spLocks noChangeShapeType="1"/>
            </p:cNvSpPr>
            <p:nvPr/>
          </p:nvSpPr>
          <p:spPr bwMode="auto">
            <a:xfrm flipV="1">
              <a:off x="1905000" y="6094412"/>
              <a:ext cx="1468680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3298825" y="1905001"/>
            <a:ext cx="5649913" cy="830997"/>
            <a:chOff x="3352800" y="1905046"/>
            <a:chExt cx="5596705" cy="831217"/>
          </a:xfrm>
        </p:grpSpPr>
        <p:sp>
          <p:nvSpPr>
            <p:cNvPr id="16395" name="Line 4"/>
            <p:cNvSpPr>
              <a:spLocks noChangeShapeType="1"/>
            </p:cNvSpPr>
            <p:nvPr/>
          </p:nvSpPr>
          <p:spPr bwMode="auto">
            <a:xfrm flipV="1">
              <a:off x="3352800" y="2666999"/>
              <a:ext cx="2845568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6" name="AutoShape 6"/>
            <p:cNvSpPr>
              <a:spLocks/>
            </p:cNvSpPr>
            <p:nvPr/>
          </p:nvSpPr>
          <p:spPr bwMode="auto">
            <a:xfrm>
              <a:off x="6091237" y="1981199"/>
              <a:ext cx="233363" cy="684213"/>
            </a:xfrm>
            <a:prstGeom prst="rightBrace">
              <a:avLst>
                <a:gd name="adj1" fmla="val 19044"/>
                <a:gd name="adj2" fmla="val 53009"/>
              </a:avLst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16397" name="Line 7"/>
            <p:cNvSpPr>
              <a:spLocks noChangeShapeType="1"/>
            </p:cNvSpPr>
            <p:nvPr/>
          </p:nvSpPr>
          <p:spPr bwMode="auto">
            <a:xfrm flipV="1">
              <a:off x="3352800" y="1981200"/>
              <a:ext cx="2845568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8" name="Text Box 15"/>
            <p:cNvSpPr txBox="1">
              <a:spLocks noChangeArrowheads="1"/>
            </p:cNvSpPr>
            <p:nvPr/>
          </p:nvSpPr>
          <p:spPr bwMode="auto">
            <a:xfrm>
              <a:off x="6426968" y="1905046"/>
              <a:ext cx="2522537" cy="831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 dirty="0">
                  <a:latin typeface="Arial Narrow" pitchFamily="34" charset="0"/>
                </a:rPr>
                <a:t>Down Payment</a:t>
              </a:r>
            </a:p>
            <a:p>
              <a:pPr algn="ctr"/>
              <a:r>
                <a:rPr lang="en-US" sz="2400" b="1" dirty="0">
                  <a:latin typeface="Arial Narrow" pitchFamily="34" charset="0"/>
                </a:rPr>
                <a:t>= </a:t>
              </a:r>
              <a:r>
                <a:rPr lang="en-US" sz="2400" b="1" dirty="0" smtClean="0">
                  <a:latin typeface="Arial Narrow" pitchFamily="34" charset="0"/>
                </a:rPr>
                <a:t>$2,250</a:t>
              </a:r>
              <a:endParaRPr lang="en-US" sz="2400" b="1" dirty="0">
                <a:latin typeface="Arial Narrow" pitchFamily="34" charset="0"/>
              </a:endParaRPr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3352800" y="2667000"/>
            <a:ext cx="5595938" cy="3429000"/>
            <a:chOff x="3352800" y="2667000"/>
            <a:chExt cx="5596704" cy="3429000"/>
          </a:xfrm>
        </p:grpSpPr>
        <p:sp>
          <p:nvSpPr>
            <p:cNvPr id="16392" name="Line 3"/>
            <p:cNvSpPr>
              <a:spLocks noChangeShapeType="1"/>
            </p:cNvSpPr>
            <p:nvPr/>
          </p:nvSpPr>
          <p:spPr bwMode="auto">
            <a:xfrm flipV="1">
              <a:off x="3352800" y="6096000"/>
              <a:ext cx="25908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6393" name="AutoShape 5"/>
            <p:cNvSpPr>
              <a:spLocks/>
            </p:cNvSpPr>
            <p:nvPr/>
          </p:nvSpPr>
          <p:spPr bwMode="auto">
            <a:xfrm>
              <a:off x="5943600" y="2667000"/>
              <a:ext cx="483368" cy="3427413"/>
            </a:xfrm>
            <a:prstGeom prst="rightBrace">
              <a:avLst>
                <a:gd name="adj1" fmla="val 34994"/>
                <a:gd name="adj2" fmla="val 50662"/>
              </a:avLst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 b="1"/>
            </a:p>
          </p:txBody>
        </p:sp>
        <p:sp>
          <p:nvSpPr>
            <p:cNvPr id="16394" name="Text Box 14"/>
            <p:cNvSpPr txBox="1">
              <a:spLocks noChangeArrowheads="1"/>
            </p:cNvSpPr>
            <p:nvPr/>
          </p:nvSpPr>
          <p:spPr bwMode="auto">
            <a:xfrm>
              <a:off x="6553199" y="3962400"/>
              <a:ext cx="2396305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b="1" dirty="0">
                  <a:latin typeface="Arial Narrow" pitchFamily="34" charset="0"/>
                </a:rPr>
                <a:t>1</a:t>
              </a:r>
              <a:r>
                <a:rPr lang="en-US" sz="2800" b="1" baseline="30000" dirty="0">
                  <a:latin typeface="Arial Narrow" pitchFamily="34" charset="0"/>
                </a:rPr>
                <a:t>st</a:t>
              </a:r>
              <a:r>
                <a:rPr lang="en-US" sz="2800" b="1" dirty="0">
                  <a:latin typeface="Arial Narrow" pitchFamily="34" charset="0"/>
                </a:rPr>
                <a:t> lien Note</a:t>
              </a:r>
            </a:p>
            <a:p>
              <a:pPr algn="ctr"/>
              <a:r>
                <a:rPr lang="en-US" sz="2800" b="1" dirty="0">
                  <a:latin typeface="Arial Narrow" pitchFamily="34" charset="0"/>
                </a:rPr>
                <a:t>= </a:t>
              </a:r>
              <a:r>
                <a:rPr lang="en-US" sz="2800" b="1" dirty="0" smtClean="0">
                  <a:latin typeface="Arial Narrow" pitchFamily="34" charset="0"/>
                </a:rPr>
                <a:t>$65,000</a:t>
              </a:r>
              <a:endParaRPr lang="en-US" sz="2800" b="1" dirty="0">
                <a:latin typeface="Arial Narrow" pitchFamily="34" charset="0"/>
              </a:endParaRPr>
            </a:p>
          </p:txBody>
        </p:sp>
      </p:grp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2819400" y="2057400"/>
            <a:ext cx="3284538" cy="523220"/>
          </a:xfrm>
          <a:prstGeom prst="rect">
            <a:avLst/>
          </a:prstGeom>
          <a:solidFill>
            <a:srgbClr val="FEFFD6">
              <a:alpha val="72156"/>
            </a:srgbClr>
          </a:solidFill>
          <a:ln w="9525">
            <a:solidFill>
              <a:srgbClr val="FEFFD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Arial Narrow" pitchFamily="34" charset="0"/>
              </a:rPr>
              <a:t>Buyer’s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Equity = 3%</a:t>
            </a:r>
            <a:endParaRPr lang="en-US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3581400" y="3834402"/>
            <a:ext cx="2522538" cy="1092607"/>
          </a:xfrm>
          <a:prstGeom prst="rect">
            <a:avLst/>
          </a:prstGeom>
          <a:solidFill>
            <a:srgbClr val="FEFFD6">
              <a:alpha val="76862"/>
            </a:srgbClr>
          </a:solidFill>
          <a:ln w="9525">
            <a:solidFill>
              <a:srgbClr val="FEFFD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Arial Narrow" pitchFamily="34" charset="0"/>
              </a:rPr>
              <a:t>Buyer’s </a:t>
            </a:r>
            <a:r>
              <a:rPr lang="en-US" sz="2800" b="1" dirty="0" smtClean="0">
                <a:solidFill>
                  <a:schemeClr val="tx1"/>
                </a:solidFill>
                <a:latin typeface="Arial Narrow" pitchFamily="34" charset="0"/>
              </a:rPr>
              <a:t>Debt</a:t>
            </a:r>
          </a:p>
          <a:p>
            <a:pPr algn="ctr"/>
            <a:endParaRPr lang="en-US" sz="9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atin typeface="Arial Narrow" pitchFamily="34" charset="0"/>
              </a:rPr>
              <a:t>97% LTV</a:t>
            </a:r>
            <a:endParaRPr lang="en-US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1255035">
            <a:off x="1213816" y="2135768"/>
            <a:ext cx="2694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BE1E2C"/>
                </a:solidFill>
                <a:latin typeface="Segoe Print" panose="02000600000000000000" pitchFamily="2" charset="0"/>
                <a:cs typeface="Trajan Pro"/>
              </a:rPr>
              <a:t>weak</a:t>
            </a:r>
            <a:endParaRPr lang="en-US" sz="2800" b="1" dirty="0">
              <a:solidFill>
                <a:srgbClr val="BE1E2C"/>
              </a:solidFill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4800600" y="228600"/>
            <a:ext cx="4427183" cy="523220"/>
          </a:xfrm>
          <a:prstGeom prst="rect">
            <a:avLst/>
          </a:prstGeom>
          <a:solidFill>
            <a:srgbClr val="FEFFD6">
              <a:alpha val="72156"/>
            </a:srgbClr>
          </a:solidFill>
          <a:ln w="9525">
            <a:solidFill>
              <a:srgbClr val="FEFFD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Arial Narrow" pitchFamily="34" charset="0"/>
              </a:rPr>
              <a:t>Buyer’s </a:t>
            </a:r>
            <a:r>
              <a:rPr lang="en-US" sz="2800" b="1" dirty="0" smtClean="0">
                <a:latin typeface="Arial Narrow" pitchFamily="34" charset="0"/>
              </a:rPr>
              <a:t>Credit = Injured</a:t>
            </a:r>
            <a:endParaRPr lang="en-US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21255035">
            <a:off x="3229298" y="314348"/>
            <a:ext cx="2694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BE1E2C"/>
                </a:solidFill>
                <a:latin typeface="Segoe Print" panose="02000600000000000000" pitchFamily="2" charset="0"/>
                <a:cs typeface="Trajan Pro"/>
              </a:rPr>
              <a:t>weak</a:t>
            </a:r>
            <a:endParaRPr lang="en-US" sz="2800" b="1" dirty="0">
              <a:solidFill>
                <a:srgbClr val="BE1E2C"/>
              </a:solidFill>
              <a:latin typeface="Segoe Print" panose="02000600000000000000" pitchFamily="2" charset="0"/>
              <a:cs typeface="Trajan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93241" y="886582"/>
            <a:ext cx="5669046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2800" dirty="0" smtClean="0">
                <a:solidFill>
                  <a:srgbClr val="FFFFFF"/>
                </a:solidFill>
              </a:rPr>
              <a:t>Bought Note for 83% of Balance</a:t>
            </a:r>
            <a:endParaRPr 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01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/>
      <p:bldP spid="25" grpId="0" animBg="1"/>
      <p:bldP spid="26" grpId="0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2"/>
          <p:cNvSpPr txBox="1">
            <a:spLocks noChangeArrowheads="1"/>
          </p:cNvSpPr>
          <p:nvPr/>
        </p:nvSpPr>
        <p:spPr bwMode="auto">
          <a:xfrm>
            <a:off x="0" y="1835150"/>
            <a:ext cx="9144000" cy="107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$65,000 </a:t>
            </a:r>
            <a:r>
              <a:rPr lang="en-US" sz="3000" dirty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@ </a:t>
            </a:r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10%     </a:t>
            </a:r>
            <a:r>
              <a:rPr lang="en-US" sz="3000" dirty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Pmt / </a:t>
            </a:r>
            <a:r>
              <a:rPr lang="en-US" sz="3000" dirty="0" smtClean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$627      20 </a:t>
            </a:r>
            <a:r>
              <a:rPr lang="en-US" sz="3000" dirty="0">
                <a:solidFill>
                  <a:schemeClr val="accent1"/>
                </a:solidFill>
                <a:latin typeface="Arial Bold" pitchFamily="34" charset="0"/>
                <a:cs typeface="Arial Bold" pitchFamily="34" charset="0"/>
              </a:rPr>
              <a:t>year term </a:t>
            </a:r>
          </a:p>
          <a:p>
            <a:pPr algn="ctr"/>
            <a:endParaRPr lang="en-US" sz="2800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sp>
        <p:nvSpPr>
          <p:cNvPr id="25602" name="Line 4"/>
          <p:cNvSpPr>
            <a:spLocks noChangeShapeType="1"/>
          </p:cNvSpPr>
          <p:nvPr/>
        </p:nvSpPr>
        <p:spPr bwMode="auto">
          <a:xfrm>
            <a:off x="533400" y="2514600"/>
            <a:ext cx="80772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40708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85800"/>
            <a:ext cx="8229600" cy="661988"/>
          </a:xfrm>
        </p:spPr>
        <p:txBody>
          <a:bodyPr anchor="t"/>
          <a:lstStyle/>
          <a:p>
            <a:pPr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MS PGothic" charset="0"/>
                <a:cs typeface="ＭＳ Ｐゴシック" charset="-128"/>
              </a:rPr>
              <a:t>Original  Loan </a:t>
            </a:r>
          </a:p>
        </p:txBody>
      </p:sp>
      <p:sp>
        <p:nvSpPr>
          <p:cNvPr id="707591" name="Rectangle 7"/>
          <p:cNvSpPr>
            <a:spLocks noChangeArrowheads="1"/>
          </p:cNvSpPr>
          <p:nvPr/>
        </p:nvSpPr>
        <p:spPr bwMode="auto">
          <a:xfrm>
            <a:off x="612775" y="4664075"/>
            <a:ext cx="7642225" cy="228600"/>
          </a:xfrm>
          <a:prstGeom prst="rect">
            <a:avLst/>
          </a:prstGeom>
          <a:gradFill rotWithShape="1">
            <a:gsLst>
              <a:gs pos="0">
                <a:srgbClr val="E8E8FA"/>
              </a:gs>
              <a:gs pos="64999">
                <a:srgbClr val="BBE0E3"/>
              </a:gs>
              <a:gs pos="100000">
                <a:srgbClr val="72BFC5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2800" b="0">
              <a:solidFill>
                <a:srgbClr val="000000"/>
              </a:solidFill>
              <a:latin typeface="+mn-lt"/>
              <a:cs typeface="MS PGothic" pitchFamily="34" charset="-128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406525" y="3863975"/>
            <a:ext cx="658813" cy="849313"/>
            <a:chOff x="1406525" y="3275013"/>
            <a:chExt cx="658813" cy="849313"/>
          </a:xfrm>
        </p:grpSpPr>
        <p:sp>
          <p:nvSpPr>
            <p:cNvPr id="707593" name="Line 9"/>
            <p:cNvSpPr>
              <a:spLocks noChangeShapeType="1"/>
            </p:cNvSpPr>
            <p:nvPr/>
          </p:nvSpPr>
          <p:spPr bwMode="auto">
            <a:xfrm flipV="1">
              <a:off x="1406525" y="38957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52" name="Text Box 17"/>
            <p:cNvSpPr txBox="1">
              <a:spLocks noChangeArrowheads="1"/>
            </p:cNvSpPr>
            <p:nvPr/>
          </p:nvSpPr>
          <p:spPr bwMode="auto">
            <a:xfrm rot="-2836882">
              <a:off x="146526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635000" y="3860988"/>
            <a:ext cx="647931" cy="861825"/>
            <a:chOff x="635000" y="3272030"/>
            <a:chExt cx="648576" cy="861821"/>
          </a:xfrm>
        </p:grpSpPr>
        <p:sp>
          <p:nvSpPr>
            <p:cNvPr id="707592" name="Line 8"/>
            <p:cNvSpPr>
              <a:spLocks noChangeShapeType="1"/>
            </p:cNvSpPr>
            <p:nvPr/>
          </p:nvSpPr>
          <p:spPr bwMode="auto">
            <a:xfrm flipV="1">
              <a:off x="635000" y="3905252"/>
              <a:ext cx="228828" cy="228599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50" name="Text Box 18"/>
            <p:cNvSpPr txBox="1">
              <a:spLocks noChangeArrowheads="1"/>
            </p:cNvSpPr>
            <p:nvPr/>
          </p:nvSpPr>
          <p:spPr bwMode="auto">
            <a:xfrm rot="18763118">
              <a:off x="678054" y="3415427"/>
              <a:ext cx="748920" cy="462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768600" y="3863975"/>
            <a:ext cx="649288" cy="836613"/>
            <a:chOff x="2768600" y="3275013"/>
            <a:chExt cx="649288" cy="836613"/>
          </a:xfrm>
        </p:grpSpPr>
        <p:sp>
          <p:nvSpPr>
            <p:cNvPr id="707594" name="Line 10"/>
            <p:cNvSpPr>
              <a:spLocks noChangeShapeType="1"/>
            </p:cNvSpPr>
            <p:nvPr/>
          </p:nvSpPr>
          <p:spPr bwMode="auto">
            <a:xfrm flipV="1">
              <a:off x="2768600" y="38830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48" name="Text Box 19"/>
            <p:cNvSpPr txBox="1">
              <a:spLocks noChangeArrowheads="1"/>
            </p:cNvSpPr>
            <p:nvPr/>
          </p:nvSpPr>
          <p:spPr bwMode="auto">
            <a:xfrm rot="-2836882">
              <a:off x="281781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" name="Group 42"/>
          <p:cNvGrpSpPr>
            <a:grpSpLocks/>
          </p:cNvGrpSpPr>
          <p:nvPr/>
        </p:nvGrpSpPr>
        <p:grpSpPr bwMode="auto">
          <a:xfrm>
            <a:off x="3454400" y="3863975"/>
            <a:ext cx="649288" cy="844550"/>
            <a:chOff x="3454400" y="3275013"/>
            <a:chExt cx="649288" cy="844550"/>
          </a:xfrm>
        </p:grpSpPr>
        <p:sp>
          <p:nvSpPr>
            <p:cNvPr id="707595" name="Line 11"/>
            <p:cNvSpPr>
              <a:spLocks noChangeShapeType="1"/>
            </p:cNvSpPr>
            <p:nvPr/>
          </p:nvSpPr>
          <p:spPr bwMode="auto">
            <a:xfrm flipV="1">
              <a:off x="3454400" y="3890963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46" name="Text Box 20"/>
            <p:cNvSpPr txBox="1">
              <a:spLocks noChangeArrowheads="1"/>
            </p:cNvSpPr>
            <p:nvPr/>
          </p:nvSpPr>
          <p:spPr bwMode="auto">
            <a:xfrm rot="-2836882">
              <a:off x="350361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4216400" y="3863975"/>
            <a:ext cx="650875" cy="836613"/>
            <a:chOff x="4216400" y="3275013"/>
            <a:chExt cx="650875" cy="836613"/>
          </a:xfrm>
        </p:grpSpPr>
        <p:sp>
          <p:nvSpPr>
            <p:cNvPr id="707596" name="Line 12"/>
            <p:cNvSpPr>
              <a:spLocks noChangeShapeType="1"/>
            </p:cNvSpPr>
            <p:nvPr/>
          </p:nvSpPr>
          <p:spPr bwMode="auto">
            <a:xfrm flipV="1">
              <a:off x="4216400" y="38830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44" name="Text Box 21"/>
            <p:cNvSpPr txBox="1">
              <a:spLocks noChangeArrowheads="1"/>
            </p:cNvSpPr>
            <p:nvPr/>
          </p:nvSpPr>
          <p:spPr bwMode="auto">
            <a:xfrm rot="-2836882">
              <a:off x="4267200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2087563" y="3863975"/>
            <a:ext cx="644525" cy="838200"/>
            <a:chOff x="2087563" y="3275013"/>
            <a:chExt cx="644525" cy="838200"/>
          </a:xfrm>
        </p:grpSpPr>
        <p:sp>
          <p:nvSpPr>
            <p:cNvPr id="707606" name="Line 22"/>
            <p:cNvSpPr>
              <a:spLocks noChangeShapeType="1"/>
            </p:cNvSpPr>
            <p:nvPr/>
          </p:nvSpPr>
          <p:spPr bwMode="auto">
            <a:xfrm flipV="1">
              <a:off x="2087563" y="3884613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42" name="Text Box 23"/>
            <p:cNvSpPr txBox="1">
              <a:spLocks noChangeArrowheads="1"/>
            </p:cNvSpPr>
            <p:nvPr/>
          </p:nvSpPr>
          <p:spPr bwMode="auto">
            <a:xfrm rot="-2836882">
              <a:off x="2132013" y="3417888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4902200" y="3887788"/>
            <a:ext cx="649288" cy="830262"/>
            <a:chOff x="4902200" y="3298826"/>
            <a:chExt cx="649288" cy="830262"/>
          </a:xfrm>
        </p:grpSpPr>
        <p:sp>
          <p:nvSpPr>
            <p:cNvPr id="707597" name="Line 13"/>
            <p:cNvSpPr>
              <a:spLocks noChangeShapeType="1"/>
            </p:cNvSpPr>
            <p:nvPr/>
          </p:nvSpPr>
          <p:spPr bwMode="auto">
            <a:xfrm flipV="1">
              <a:off x="4902200" y="3900488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40" name="Text Box 26"/>
            <p:cNvSpPr txBox="1">
              <a:spLocks noChangeArrowheads="1"/>
            </p:cNvSpPr>
            <p:nvPr/>
          </p:nvSpPr>
          <p:spPr bwMode="auto">
            <a:xfrm rot="-2836882">
              <a:off x="4951413" y="344170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9" name="Group 45"/>
          <p:cNvGrpSpPr>
            <a:grpSpLocks/>
          </p:cNvGrpSpPr>
          <p:nvPr/>
        </p:nvGrpSpPr>
        <p:grpSpPr bwMode="auto">
          <a:xfrm>
            <a:off x="5529263" y="3884613"/>
            <a:ext cx="639762" cy="841375"/>
            <a:chOff x="5529263" y="3295651"/>
            <a:chExt cx="639762" cy="841375"/>
          </a:xfrm>
        </p:grpSpPr>
        <p:sp>
          <p:nvSpPr>
            <p:cNvPr id="25637" name="Text Box 3"/>
            <p:cNvSpPr txBox="1">
              <a:spLocks noChangeArrowheads="1"/>
            </p:cNvSpPr>
            <p:nvPr/>
          </p:nvSpPr>
          <p:spPr bwMode="auto">
            <a:xfrm rot="-2836882">
              <a:off x="5568950" y="3438526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  <p:sp>
          <p:nvSpPr>
            <p:cNvPr id="707611" name="Line 27"/>
            <p:cNvSpPr>
              <a:spLocks noChangeShapeType="1"/>
            </p:cNvSpPr>
            <p:nvPr/>
          </p:nvSpPr>
          <p:spPr bwMode="auto">
            <a:xfrm flipV="1">
              <a:off x="5529263" y="390842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0" name="Group 46"/>
          <p:cNvGrpSpPr>
            <a:grpSpLocks/>
          </p:cNvGrpSpPr>
          <p:nvPr/>
        </p:nvGrpSpPr>
        <p:grpSpPr bwMode="auto">
          <a:xfrm>
            <a:off x="6130925" y="3887788"/>
            <a:ext cx="639763" cy="844550"/>
            <a:chOff x="6130925" y="3298826"/>
            <a:chExt cx="639763" cy="844550"/>
          </a:xfrm>
        </p:grpSpPr>
        <p:sp>
          <p:nvSpPr>
            <p:cNvPr id="707615" name="Line 31"/>
            <p:cNvSpPr>
              <a:spLocks noChangeShapeType="1"/>
            </p:cNvSpPr>
            <p:nvPr/>
          </p:nvSpPr>
          <p:spPr bwMode="auto">
            <a:xfrm flipV="1">
              <a:off x="6130925" y="3914776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36" name="Text Box 34"/>
            <p:cNvSpPr txBox="1">
              <a:spLocks noChangeArrowheads="1"/>
            </p:cNvSpPr>
            <p:nvPr/>
          </p:nvSpPr>
          <p:spPr bwMode="auto">
            <a:xfrm rot="-2836882">
              <a:off x="6170613" y="344170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1" name="Group 47"/>
          <p:cNvGrpSpPr>
            <a:grpSpLocks/>
          </p:cNvGrpSpPr>
          <p:nvPr/>
        </p:nvGrpSpPr>
        <p:grpSpPr bwMode="auto">
          <a:xfrm>
            <a:off x="6731000" y="3887788"/>
            <a:ext cx="649288" cy="849312"/>
            <a:chOff x="6731000" y="3298826"/>
            <a:chExt cx="649288" cy="849312"/>
          </a:xfrm>
        </p:grpSpPr>
        <p:sp>
          <p:nvSpPr>
            <p:cNvPr id="707616" name="Line 32"/>
            <p:cNvSpPr>
              <a:spLocks noChangeShapeType="1"/>
            </p:cNvSpPr>
            <p:nvPr/>
          </p:nvSpPr>
          <p:spPr bwMode="auto">
            <a:xfrm flipV="1">
              <a:off x="6731000" y="3919538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34" name="Text Box 35"/>
            <p:cNvSpPr txBox="1">
              <a:spLocks noChangeArrowheads="1"/>
            </p:cNvSpPr>
            <p:nvPr/>
          </p:nvSpPr>
          <p:spPr bwMode="auto">
            <a:xfrm rot="-2836882">
              <a:off x="6780213" y="344170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7264400" y="3906838"/>
            <a:ext cx="649288" cy="830262"/>
            <a:chOff x="7264400" y="3317876"/>
            <a:chExt cx="649288" cy="830262"/>
          </a:xfrm>
        </p:grpSpPr>
        <p:sp>
          <p:nvSpPr>
            <p:cNvPr id="707617" name="Line 33"/>
            <p:cNvSpPr>
              <a:spLocks noChangeShapeType="1"/>
            </p:cNvSpPr>
            <p:nvPr/>
          </p:nvSpPr>
          <p:spPr bwMode="auto">
            <a:xfrm flipV="1">
              <a:off x="7264400" y="3919538"/>
              <a:ext cx="228600" cy="228600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  <p:sp>
          <p:nvSpPr>
            <p:cNvPr id="25632" name="Text Box 36"/>
            <p:cNvSpPr txBox="1">
              <a:spLocks noChangeArrowheads="1"/>
            </p:cNvSpPr>
            <p:nvPr/>
          </p:nvSpPr>
          <p:spPr bwMode="auto">
            <a:xfrm rot="-2836882">
              <a:off x="7313613" y="3460751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3" name="Group 49"/>
          <p:cNvGrpSpPr>
            <a:grpSpLocks/>
          </p:cNvGrpSpPr>
          <p:nvPr/>
        </p:nvGrpSpPr>
        <p:grpSpPr bwMode="auto">
          <a:xfrm>
            <a:off x="7856538" y="3884613"/>
            <a:ext cx="655637" cy="839787"/>
            <a:chOff x="7856538" y="3295651"/>
            <a:chExt cx="655637" cy="839787"/>
          </a:xfrm>
        </p:grpSpPr>
        <p:sp>
          <p:nvSpPr>
            <p:cNvPr id="25629" name="Text Box 37"/>
            <p:cNvSpPr txBox="1">
              <a:spLocks noChangeArrowheads="1"/>
            </p:cNvSpPr>
            <p:nvPr/>
          </p:nvSpPr>
          <p:spPr bwMode="auto">
            <a:xfrm rot="-2836882">
              <a:off x="7912100" y="3438526"/>
              <a:ext cx="7429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accent1"/>
                  </a:solidFill>
                  <a:latin typeface="Arial Narrow" pitchFamily="34" charset="0"/>
                </a:rPr>
                <a:t>$627</a:t>
              </a:r>
              <a:endParaRPr lang="en-US" sz="2400" dirty="0">
                <a:solidFill>
                  <a:schemeClr val="accent1"/>
                </a:solidFill>
                <a:latin typeface="Arial Narrow" pitchFamily="34" charset="0"/>
              </a:endParaRPr>
            </a:p>
          </p:txBody>
        </p:sp>
        <p:sp>
          <p:nvSpPr>
            <p:cNvPr id="707622" name="Line 38"/>
            <p:cNvSpPr>
              <a:spLocks noChangeShapeType="1"/>
            </p:cNvSpPr>
            <p:nvPr/>
          </p:nvSpPr>
          <p:spPr bwMode="auto">
            <a:xfrm flipV="1">
              <a:off x="7856538" y="3910013"/>
              <a:ext cx="228600" cy="225425"/>
            </a:xfrm>
            <a:prstGeom prst="line">
              <a:avLst/>
            </a:prstGeom>
            <a:noFill/>
            <a:ln w="6350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solidFill>
                  <a:schemeClr val="tx1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4" name="Group 36"/>
          <p:cNvGrpSpPr>
            <a:grpSpLocks/>
          </p:cNvGrpSpPr>
          <p:nvPr/>
        </p:nvGrpSpPr>
        <p:grpSpPr bwMode="auto">
          <a:xfrm>
            <a:off x="533401" y="4992691"/>
            <a:ext cx="7721600" cy="523220"/>
            <a:chOff x="1863725" y="3886200"/>
            <a:chExt cx="5059363" cy="523397"/>
          </a:xfrm>
        </p:grpSpPr>
        <p:sp>
          <p:nvSpPr>
            <p:cNvPr id="25627" name="Line 35"/>
            <p:cNvSpPr>
              <a:spLocks noChangeShapeType="1"/>
            </p:cNvSpPr>
            <p:nvPr/>
          </p:nvSpPr>
          <p:spPr bwMode="auto">
            <a:xfrm flipV="1">
              <a:off x="1863725" y="4191000"/>
              <a:ext cx="5059363" cy="0"/>
            </a:xfrm>
            <a:prstGeom prst="line">
              <a:avLst/>
            </a:prstGeom>
            <a:noFill/>
            <a:ln w="76200">
              <a:solidFill>
                <a:srgbClr val="BC0000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Text Box 36"/>
            <p:cNvSpPr txBox="1">
              <a:spLocks noChangeArrowheads="1"/>
            </p:cNvSpPr>
            <p:nvPr/>
          </p:nvSpPr>
          <p:spPr bwMode="auto">
            <a:xfrm>
              <a:off x="3609247" y="3886200"/>
              <a:ext cx="1911217" cy="523397"/>
            </a:xfrm>
            <a:prstGeom prst="rect">
              <a:avLst/>
            </a:prstGeom>
            <a:solidFill>
              <a:srgbClr val="FEFFD6"/>
            </a:solidFill>
            <a:ln w="28575">
              <a:solidFill>
                <a:srgbClr val="A5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800" dirty="0" smtClean="0">
                  <a:solidFill>
                    <a:srgbClr val="A50000"/>
                  </a:solidFill>
                  <a:latin typeface="Arial Narrow" pitchFamily="34" charset="0"/>
                </a:rPr>
                <a:t>240 </a:t>
              </a:r>
              <a:r>
                <a:rPr lang="en-US" sz="2800" dirty="0">
                  <a:solidFill>
                    <a:srgbClr val="A50000"/>
                  </a:solidFill>
                  <a:latin typeface="Arial Narrow" pitchFamily="34" charset="0"/>
                </a:rPr>
                <a:t>pmts </a:t>
              </a:r>
            </a:p>
          </p:txBody>
        </p:sp>
      </p:grpSp>
      <p:sp>
        <p:nvSpPr>
          <p:cNvPr id="25620" name="Text Box 2"/>
          <p:cNvSpPr txBox="1">
            <a:spLocks noChangeArrowheads="1"/>
          </p:cNvSpPr>
          <p:nvPr/>
        </p:nvSpPr>
        <p:spPr bwMode="auto">
          <a:xfrm>
            <a:off x="630238" y="2514600"/>
            <a:ext cx="8153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0" dirty="0">
                <a:solidFill>
                  <a:srgbClr val="00B050"/>
                </a:solidFill>
                <a:latin typeface="Arial Black" pitchFamily="34" charset="0"/>
              </a:rPr>
              <a:t>TIMELINE</a:t>
            </a:r>
          </a:p>
          <a:p>
            <a:pPr algn="ctr"/>
            <a:endParaRPr lang="en-US" sz="2800" b="0" dirty="0">
              <a:solidFill>
                <a:schemeClr val="accent1"/>
              </a:solidFill>
              <a:latin typeface="Arial Bold" pitchFamily="34" charset="0"/>
              <a:cs typeface="Arial Bold" pitchFamily="34" charset="0"/>
            </a:endParaRPr>
          </a:p>
        </p:txBody>
      </p:sp>
      <p:sp>
        <p:nvSpPr>
          <p:cNvPr id="55" name="AutoShape 14"/>
          <p:cNvSpPr>
            <a:spLocks noChangeArrowheads="1"/>
          </p:cNvSpPr>
          <p:nvPr/>
        </p:nvSpPr>
        <p:spPr bwMode="auto">
          <a:xfrm>
            <a:off x="1132916" y="5592675"/>
            <a:ext cx="7510462" cy="632663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Bought Note for 83% of Balance Owed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7" name="AutoShape 14"/>
          <p:cNvSpPr>
            <a:spLocks noChangeArrowheads="1"/>
          </p:cNvSpPr>
          <p:nvPr/>
        </p:nvSpPr>
        <p:spPr bwMode="auto">
          <a:xfrm>
            <a:off x="2687638" y="556701"/>
            <a:ext cx="4038600" cy="740446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Good Buy or Not?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88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57200"/>
            <a:ext cx="6248400" cy="2733675"/>
          </a:xfrm>
        </p:spPr>
      </p:pic>
      <p:sp>
        <p:nvSpPr>
          <p:cNvPr id="3" name="TextBox 2"/>
          <p:cNvSpPr txBox="1"/>
          <p:nvPr/>
        </p:nvSpPr>
        <p:spPr>
          <a:xfrm>
            <a:off x="457200" y="854541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dirty="0" smtClean="0">
                <a:latin typeface="Algerian" panose="04020705040A02060702" pitchFamily="82" charset="0"/>
              </a:rPr>
              <a:t>NOTE</a:t>
            </a:r>
            <a:endParaRPr lang="en-US" sz="12000" b="1" dirty="0">
              <a:latin typeface="Algerian" panose="04020705040A02060702" pitchFamily="82" charset="0"/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1143000" y="4114800"/>
            <a:ext cx="6858000" cy="990600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31750">
            <a:solidFill>
              <a:srgbClr val="FFFF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Good Buy or Not?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79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/>
          <p:cNvCxnSpPr/>
          <p:nvPr/>
        </p:nvCxnSpPr>
        <p:spPr>
          <a:xfrm flipH="1">
            <a:off x="272143" y="1360714"/>
            <a:ext cx="2667000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315686" y="897617"/>
            <a:ext cx="2416628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315686" y="457200"/>
            <a:ext cx="2623457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9086" y="2057400"/>
            <a:ext cx="3265714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Buyer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838200" y="2057400"/>
            <a:ext cx="3276600" cy="762000"/>
            <a:chOff x="2209800" y="3505200"/>
            <a:chExt cx="3276600" cy="762000"/>
          </a:xfrm>
        </p:grpSpPr>
        <p:sp>
          <p:nvSpPr>
            <p:cNvPr id="11" name="Rectangle 10"/>
            <p:cNvSpPr/>
            <p:nvPr/>
          </p:nvSpPr>
          <p:spPr>
            <a:xfrm>
              <a:off x="2209800" y="3505200"/>
              <a:ext cx="3276600" cy="762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505200" y="3555713"/>
              <a:ext cx="685800" cy="66097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92285" y="3624590"/>
              <a:ext cx="511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FFFF"/>
                  </a:solidFill>
                  <a:latin typeface="Myriad Pro" charset="0"/>
                  <a:ea typeface="Myriad Pro" charset="0"/>
                  <a:cs typeface="Myriad Pro" charset="0"/>
                </a:rPr>
                <a:t>1</a:t>
              </a:r>
              <a:endParaRPr lang="en-US" sz="2800" b="1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2939143" y="152400"/>
            <a:ext cx="3657600" cy="1409858"/>
          </a:xfrm>
          <a:prstGeom prst="ellipse">
            <a:avLst/>
          </a:prstGeom>
          <a:ln w="76200" cap="rnd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479" y="211205"/>
            <a:ext cx="2904927" cy="1372824"/>
          </a:xfrm>
        </p:spPr>
      </p:pic>
      <p:cxnSp>
        <p:nvCxnSpPr>
          <p:cNvPr id="19" name="Straight Connector 18"/>
          <p:cNvCxnSpPr/>
          <p:nvPr/>
        </p:nvCxnSpPr>
        <p:spPr>
          <a:xfrm>
            <a:off x="381000" y="1625124"/>
            <a:ext cx="0" cy="4283371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59972" y="3178375"/>
            <a:ext cx="3265714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Collateral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838200" y="3124200"/>
            <a:ext cx="3276600" cy="762000"/>
            <a:chOff x="2209800" y="3505200"/>
            <a:chExt cx="3276600" cy="762000"/>
          </a:xfrm>
        </p:grpSpPr>
        <p:sp>
          <p:nvSpPr>
            <p:cNvPr id="23" name="Rectangle 22"/>
            <p:cNvSpPr/>
            <p:nvPr/>
          </p:nvSpPr>
          <p:spPr>
            <a:xfrm>
              <a:off x="2209800" y="3505200"/>
              <a:ext cx="3276600" cy="762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505200" y="3555713"/>
              <a:ext cx="685800" cy="66097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92285" y="3624590"/>
              <a:ext cx="511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FFFF"/>
                  </a:solidFill>
                  <a:latin typeface="Myriad Pro" charset="0"/>
                  <a:ea typeface="Myriad Pro" charset="0"/>
                  <a:cs typeface="Myriad Pro" charset="0"/>
                </a:rPr>
                <a:t>2</a:t>
              </a:r>
              <a:endParaRPr lang="en-US" sz="2800" b="1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8746672" y="1603353"/>
            <a:ext cx="21772" cy="4305142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04800" y="5973710"/>
            <a:ext cx="8507186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38200" y="4371096"/>
            <a:ext cx="3287486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3200" dirty="0" smtClean="0">
                <a:solidFill>
                  <a:srgbClr val="FFFFFF"/>
                </a:solidFill>
              </a:rPr>
              <a:t>Buyer’s Equity     </a:t>
            </a:r>
            <a:endParaRPr lang="en-US" sz="3200" dirty="0">
              <a:solidFill>
                <a:srgbClr val="FFFF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838200" y="4343400"/>
            <a:ext cx="3276600" cy="762000"/>
            <a:chOff x="2209800" y="3505200"/>
            <a:chExt cx="3276600" cy="762000"/>
          </a:xfrm>
        </p:grpSpPr>
        <p:sp>
          <p:nvSpPr>
            <p:cNvPr id="35" name="Rectangle 34"/>
            <p:cNvSpPr/>
            <p:nvPr/>
          </p:nvSpPr>
          <p:spPr>
            <a:xfrm>
              <a:off x="2209800" y="3505200"/>
              <a:ext cx="3276600" cy="762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505200" y="3555713"/>
              <a:ext cx="685800" cy="66097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92285" y="3624590"/>
              <a:ext cx="511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FFFF"/>
                  </a:solidFill>
                  <a:latin typeface="Myriad Pro" charset="0"/>
                  <a:ea typeface="Myriad Pro" charset="0"/>
                  <a:cs typeface="Myriad Pro" charset="0"/>
                </a:rPr>
                <a:t>3</a:t>
              </a:r>
              <a:endParaRPr lang="en-US" sz="2800" b="1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963887" y="2030848"/>
            <a:ext cx="3287486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3200" dirty="0">
                <a:solidFill>
                  <a:srgbClr val="FFFFFF"/>
                </a:solidFill>
              </a:rPr>
              <a:t>Terms </a:t>
            </a:r>
            <a:r>
              <a:rPr lang="en-US" sz="3200" dirty="0" smtClean="0">
                <a:solidFill>
                  <a:srgbClr val="FFFFFF"/>
                </a:solidFill>
              </a:rPr>
              <a:t>of </a:t>
            </a:r>
            <a:r>
              <a:rPr lang="en-US" sz="3200" dirty="0">
                <a:solidFill>
                  <a:srgbClr val="FFFFFF"/>
                </a:solidFill>
              </a:rPr>
              <a:t>L</a:t>
            </a:r>
            <a:r>
              <a:rPr lang="en-US" sz="3200" dirty="0" smtClean="0">
                <a:solidFill>
                  <a:srgbClr val="FFFFFF"/>
                </a:solidFill>
              </a:rPr>
              <a:t>oan</a:t>
            </a:r>
            <a:endParaRPr lang="en-US" sz="3200" dirty="0">
              <a:solidFill>
                <a:srgbClr val="FFFFFF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963887" y="2026075"/>
            <a:ext cx="3276600" cy="762000"/>
            <a:chOff x="2209800" y="3505200"/>
            <a:chExt cx="3276600" cy="762000"/>
          </a:xfrm>
        </p:grpSpPr>
        <p:sp>
          <p:nvSpPr>
            <p:cNvPr id="41" name="Rectangle 40"/>
            <p:cNvSpPr/>
            <p:nvPr/>
          </p:nvSpPr>
          <p:spPr>
            <a:xfrm>
              <a:off x="2209800" y="3505200"/>
              <a:ext cx="3276600" cy="762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3505200" y="3555713"/>
              <a:ext cx="685800" cy="66097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92285" y="3624590"/>
              <a:ext cx="511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FFFF"/>
                  </a:solidFill>
                  <a:latin typeface="Myriad Pro" charset="0"/>
                  <a:ea typeface="Myriad Pro" charset="0"/>
                  <a:cs typeface="Myriad Pro" charset="0"/>
                </a:rPr>
                <a:t>4</a:t>
              </a:r>
              <a:endParaRPr lang="en-US" sz="2800" b="1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4963887" y="3124200"/>
            <a:ext cx="3287486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3200" spc="-100" dirty="0" smtClean="0">
                <a:solidFill>
                  <a:srgbClr val="FFFFFF"/>
                </a:solidFill>
              </a:rPr>
              <a:t>Payment History</a:t>
            </a:r>
            <a:endParaRPr lang="en-US" sz="3200" spc="-100" dirty="0">
              <a:solidFill>
                <a:srgbClr val="FFFFFF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953001" y="3124200"/>
            <a:ext cx="3276600" cy="762000"/>
            <a:chOff x="2209800" y="3505200"/>
            <a:chExt cx="3276600" cy="762000"/>
          </a:xfrm>
        </p:grpSpPr>
        <p:sp>
          <p:nvSpPr>
            <p:cNvPr id="46" name="Rectangle 45"/>
            <p:cNvSpPr/>
            <p:nvPr/>
          </p:nvSpPr>
          <p:spPr>
            <a:xfrm>
              <a:off x="2209800" y="3505200"/>
              <a:ext cx="3276600" cy="762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505200" y="3555713"/>
              <a:ext cx="685800" cy="66097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92285" y="3624590"/>
              <a:ext cx="511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FFFF"/>
                  </a:solidFill>
                  <a:latin typeface="Myriad Pro" charset="0"/>
                  <a:ea typeface="Myriad Pro" charset="0"/>
                  <a:cs typeface="Myriad Pro" charset="0"/>
                </a:rPr>
                <a:t>5</a:t>
              </a:r>
              <a:endParaRPr lang="en-US" sz="2800" b="1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953001" y="4342996"/>
            <a:ext cx="3287486" cy="729090"/>
          </a:xfrm>
          <a:prstGeom prst="rect">
            <a:avLst/>
          </a:prstGeom>
          <a:solidFill>
            <a:srgbClr val="000000"/>
          </a:solidFill>
        </p:spPr>
        <p:txBody>
          <a:bodyPr wrap="square" rtlCol="0" anchor="ctr" anchorCtr="0">
            <a:noAutofit/>
          </a:bodyPr>
          <a:lstStyle/>
          <a:p>
            <a:pPr lvl="1"/>
            <a:r>
              <a:rPr lang="en-US" sz="3200" dirty="0" smtClean="0">
                <a:solidFill>
                  <a:srgbClr val="FFFFFF"/>
                </a:solidFill>
              </a:rPr>
              <a:t>Paperwork</a:t>
            </a:r>
            <a:endParaRPr lang="en-US" sz="3200" dirty="0">
              <a:solidFill>
                <a:srgbClr val="FFFFFF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963887" y="4326541"/>
            <a:ext cx="3276600" cy="762000"/>
            <a:chOff x="2209800" y="3505200"/>
            <a:chExt cx="3276600" cy="762000"/>
          </a:xfrm>
        </p:grpSpPr>
        <p:sp>
          <p:nvSpPr>
            <p:cNvPr id="51" name="Rectangle 50"/>
            <p:cNvSpPr/>
            <p:nvPr/>
          </p:nvSpPr>
          <p:spPr>
            <a:xfrm>
              <a:off x="2209800" y="3505200"/>
              <a:ext cx="3276600" cy="762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505200" y="3555713"/>
              <a:ext cx="685800" cy="66097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92285" y="3624590"/>
              <a:ext cx="5116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FFFF"/>
                  </a:solidFill>
                  <a:latin typeface="Myriad Pro" charset="0"/>
                  <a:ea typeface="Myriad Pro" charset="0"/>
                  <a:cs typeface="Myriad Pro" charset="0"/>
                </a:rPr>
                <a:t>6</a:t>
              </a:r>
              <a:endParaRPr lang="en-US" sz="2800" b="1" dirty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  <p:cxnSp>
        <p:nvCxnSpPr>
          <p:cNvPr id="59" name="Straight Connector 58"/>
          <p:cNvCxnSpPr/>
          <p:nvPr/>
        </p:nvCxnSpPr>
        <p:spPr>
          <a:xfrm flipH="1">
            <a:off x="6471558" y="1360714"/>
            <a:ext cx="2275114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6705600" y="897617"/>
            <a:ext cx="2057401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6477000" y="457200"/>
            <a:ext cx="2275115" cy="0"/>
          </a:xfrm>
          <a:prstGeom prst="line">
            <a:avLst/>
          </a:prstGeom>
          <a:ln w="98425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87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" grpId="0" animBg="1"/>
      <p:bldP spid="33" grpId="0" animBg="1"/>
      <p:bldP spid="39" grpId="0" animBg="1"/>
      <p:bldP spid="44" grpId="0" animBg="1"/>
      <p:bldP spid="4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2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6CC045"/>
      </a:accent2>
      <a:accent3>
        <a:srgbClr val="9BBB59"/>
      </a:accent3>
      <a:accent4>
        <a:srgbClr val="8064A2"/>
      </a:accent4>
      <a:accent5>
        <a:srgbClr val="385ED2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18802</TotalTime>
  <Words>565</Words>
  <Application>Microsoft Macintosh PowerPoint</Application>
  <PresentationFormat>On-screen Show (4:3)</PresentationFormat>
  <Paragraphs>181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33" baseType="lpstr">
      <vt:lpstr>Algerian</vt:lpstr>
      <vt:lpstr>Arial</vt:lpstr>
      <vt:lpstr>Arial Black</vt:lpstr>
      <vt:lpstr>Arial Bold</vt:lpstr>
      <vt:lpstr>Arial Narrow</vt:lpstr>
      <vt:lpstr>Calibri</vt:lpstr>
      <vt:lpstr>Futura Condensed</vt:lpstr>
      <vt:lpstr>Gill Sans</vt:lpstr>
      <vt:lpstr>Gill Sans MT</vt:lpstr>
      <vt:lpstr>Helvetica</vt:lpstr>
      <vt:lpstr>Lucida Grande</vt:lpstr>
      <vt:lpstr>Monotype Corsiva</vt:lpstr>
      <vt:lpstr>MS PGothic</vt:lpstr>
      <vt:lpstr>ＭＳ Ｐゴシック</vt:lpstr>
      <vt:lpstr>Myriad Pro</vt:lpstr>
      <vt:lpstr>Myriad Pro SemiCond</vt:lpstr>
      <vt:lpstr>Myriad Web Pro</vt:lpstr>
      <vt:lpstr>Segoe Print</vt:lpstr>
      <vt:lpstr>Trajan Pro</vt:lpstr>
      <vt:lpstr>Office Theme</vt:lpstr>
      <vt:lpstr>BUYING  Real Estate Notes </vt:lpstr>
      <vt:lpstr>My Purpose!</vt:lpstr>
      <vt:lpstr>3 Most Common Questions</vt:lpstr>
      <vt:lpstr>PowerPoint Presentation</vt:lpstr>
      <vt:lpstr>Case Study</vt:lpstr>
      <vt:lpstr>PowerPoint Presentation</vt:lpstr>
      <vt:lpstr>Original  Loan </vt:lpstr>
      <vt:lpstr>PowerPoint Presentation</vt:lpstr>
      <vt:lpstr>PowerPoint Presentation</vt:lpstr>
      <vt:lpstr>Remaining Loan Balance</vt:lpstr>
      <vt:lpstr>Remaining Loan Balance</vt:lpstr>
      <vt:lpstr>PowerPoint Presentation</vt:lpstr>
      <vt:lpstr>How To Manage A Note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 Speed</dc:creator>
  <cp:lastModifiedBy>Ellen Katz</cp:lastModifiedBy>
  <cp:revision>722</cp:revision>
  <cp:lastPrinted>2016-04-20T19:49:03Z</cp:lastPrinted>
  <dcterms:created xsi:type="dcterms:W3CDTF">2014-06-09T16:25:19Z</dcterms:created>
  <dcterms:modified xsi:type="dcterms:W3CDTF">2016-08-29T20:26:21Z</dcterms:modified>
</cp:coreProperties>
</file>