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61" r:id="rId4"/>
    <p:sldId id="275" r:id="rId5"/>
    <p:sldId id="292" r:id="rId6"/>
    <p:sldId id="265" r:id="rId7"/>
    <p:sldId id="284" r:id="rId8"/>
    <p:sldId id="266" r:id="rId9"/>
    <p:sldId id="288" r:id="rId10"/>
    <p:sldId id="268" r:id="rId11"/>
    <p:sldId id="283" r:id="rId12"/>
    <p:sldId id="269" r:id="rId13"/>
    <p:sldId id="271" r:id="rId14"/>
    <p:sldId id="286" r:id="rId15"/>
    <p:sldId id="291" r:id="rId16"/>
    <p:sldId id="262" r:id="rId17"/>
    <p:sldId id="290" r:id="rId18"/>
    <p:sldId id="276" r:id="rId19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6B8E3"/>
    <a:srgbClr val="F7FF9F"/>
    <a:srgbClr val="FFBD45"/>
    <a:srgbClr val="FFFF66"/>
    <a:srgbClr val="0066CC"/>
    <a:srgbClr val="CC0000"/>
    <a:srgbClr val="FF00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3201" autoAdjust="0"/>
    <p:restoredTop sz="94660"/>
  </p:normalViewPr>
  <p:slideViewPr>
    <p:cSldViewPr>
      <p:cViewPr varScale="1">
        <p:scale>
          <a:sx n="82" d="100"/>
          <a:sy n="82" d="100"/>
        </p:scale>
        <p:origin x="84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9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A33637D4-7E77-4A18-BC51-5560FADB30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663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84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EDA095-B07F-4E77-A70E-493068CB33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96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84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17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452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43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64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78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38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1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0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51F0B9-2C69-4743-AB2D-0DF11596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6789AC-4A89-4264-9F52-E223741B34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62EC0C-FA15-4D67-9895-389AECB9E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3F6B6D-1880-402E-AD04-746E0E8D57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149178F-612D-4145-AAC9-E2779DBFBA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FDB983D-902A-4C0B-98E7-CABFB060D1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4626C8-2864-430D-BAD0-B1BC715B70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26D9E4-BF2C-4707-9C79-77884B07B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2D72BA-B1DF-4B6A-93EF-67C1DC42BC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41EF65-407D-4CD6-BDF0-D6FA7779FB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083E4C-BDF1-482A-B670-927E50624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86DDCE-A162-45FE-9A77-20977BA936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50000"/>
              </a:spcBef>
            </a:pPr>
            <a:fld id="{C953D951-D85F-4C86-BAD8-DE68E6F440A4}" type="slidenum">
              <a:rPr lang="en-US" sz="1400">
                <a:solidFill>
                  <a:schemeClr val="bg2"/>
                </a:solidFill>
              </a:rPr>
              <a:pPr algn="r">
                <a:spcBef>
                  <a:spcPct val="50000"/>
                </a:spcBef>
              </a:pPr>
              <a:t>‹#›</a:t>
            </a:fld>
            <a:endParaRPr lang="en-US" sz="140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BD45"/>
          </a:solidFill>
          <a:latin typeface="Eurostile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Char char="-"/>
        <a:defRPr sz="2800" b="1">
          <a:solidFill>
            <a:schemeClr val="accent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§"/>
        <a:defRPr sz="2400" b="1">
          <a:solidFill>
            <a:schemeClr val="accent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q"/>
        <a:defRPr sz="2000" b="1">
          <a:solidFill>
            <a:schemeClr val="accent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Ø"/>
        <a:defRPr sz="2000" b="1">
          <a:solidFill>
            <a:schemeClr val="accent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Ø"/>
        <a:defRPr sz="2000" b="1">
          <a:solidFill>
            <a:schemeClr val="accent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Ø"/>
        <a:defRPr sz="2000" b="1">
          <a:solidFill>
            <a:schemeClr val="accent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Ø"/>
        <a:defRPr sz="2000" b="1">
          <a:solidFill>
            <a:schemeClr val="accent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1" charset="2"/>
        <a:buChar char="Ø"/>
        <a:defRPr sz="2000" b="1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50000"/>
              </a:spcBef>
            </a:pPr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0" y="272732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100000"/>
              </a:spcBef>
            </a:pPr>
            <a:r>
              <a:rPr lang="en-US" sz="4000" b="1" i="1">
                <a:solidFill>
                  <a:srgbClr val="F7FF9F"/>
                </a:solidFill>
              </a:rPr>
              <a:t>“Getting to the YES!”</a:t>
            </a:r>
            <a:endParaRPr lang="en-US" sz="4000" i="1">
              <a:solidFill>
                <a:srgbClr val="F7FF9F"/>
              </a:solidFill>
            </a:endParaRPr>
          </a:p>
        </p:txBody>
      </p:sp>
      <p:sp>
        <p:nvSpPr>
          <p:cNvPr id="2065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0" y="1577975"/>
            <a:ext cx="9144000" cy="1089025"/>
          </a:xfrm>
        </p:spPr>
        <p:txBody>
          <a:bodyPr/>
          <a:lstStyle/>
          <a:p>
            <a:pPr algn="ctr"/>
            <a:r>
              <a:rPr lang="en-US" sz="4500">
                <a:solidFill>
                  <a:schemeClr val="accent1"/>
                </a:solidFill>
              </a:rPr>
              <a:t>Negotiating with Note Sellers</a:t>
            </a:r>
            <a:endParaRPr lang="en-US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124200" y="4648200"/>
            <a:ext cx="4191000" cy="7683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solidFill>
                  <a:srgbClr val="F7FF9F"/>
                </a:solidFill>
              </a:rPr>
              <a:t>Presented by :</a:t>
            </a:r>
          </a:p>
          <a:p>
            <a:pPr>
              <a:spcBef>
                <a:spcPct val="20000"/>
              </a:spcBef>
            </a:pPr>
            <a:r>
              <a:rPr lang="en-US" sz="2200" b="1">
                <a:solidFill>
                  <a:srgbClr val="F7FF9F"/>
                </a:solidFill>
              </a:rPr>
              <a:t>W. Eddie Speed</a:t>
            </a:r>
          </a:p>
        </p:txBody>
      </p:sp>
      <p:sp>
        <p:nvSpPr>
          <p:cNvPr id="2075" name="AutoShape 27"/>
          <p:cNvSpPr>
            <a:spLocks noChangeArrowheads="1"/>
          </p:cNvSpPr>
          <p:nvPr/>
        </p:nvSpPr>
        <p:spPr bwMode="auto">
          <a:xfrm>
            <a:off x="457200" y="609600"/>
            <a:ext cx="8153400" cy="5334000"/>
          </a:xfrm>
          <a:prstGeom prst="plaque">
            <a:avLst>
              <a:gd name="adj" fmla="val 16667"/>
            </a:avLst>
          </a:prstGeom>
          <a:noFill/>
          <a:ln w="254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rgbClr val="F7FF9F"/>
                </a:solidFill>
              </a:rPr>
              <a:t>Negotiating . . . </a:t>
            </a:r>
            <a:endParaRPr lang="en-US"/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762000" y="1828800"/>
            <a:ext cx="7848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4100" b="1">
                <a:solidFill>
                  <a:srgbClr val="F7FF9F"/>
                </a:solidFill>
              </a:rPr>
              <a:t>Why should the NoteSeller say Yes to YOU?</a:t>
            </a:r>
            <a:endParaRPr lang="en-US" sz="4800" b="1">
              <a:solidFill>
                <a:srgbClr val="F7FF9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Tx/>
              <a:buChar char="•"/>
            </a:pPr>
            <a:endParaRPr lang="en-US" sz="2800" b="1">
              <a:solidFill>
                <a:srgbClr val="F7FF9F"/>
              </a:solidFill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609600" y="3429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>
                <a:solidFill>
                  <a:schemeClr val="accent1"/>
                </a:solidFill>
              </a:rPr>
              <a:t>Be prepared to weave into the conversation 10 to 12 different reasons why…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838200" y="487680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3200" b="1">
                <a:solidFill>
                  <a:srgbClr val="F7FF9F"/>
                </a:solidFill>
              </a:rPr>
              <a:t>Weave into your communications . .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341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772400" cy="3276600"/>
          </a:xfrm>
          <a:noFill/>
          <a:ln/>
        </p:spPr>
        <p:txBody>
          <a:bodyPr/>
          <a:lstStyle/>
          <a:p>
            <a:endParaRPr lang="en-US" dirty="0"/>
          </a:p>
          <a:p>
            <a:pPr>
              <a:buFontTx/>
              <a:buNone/>
            </a:pPr>
            <a:r>
              <a:rPr lang="en-US" sz="3600" b="0" i="1" dirty="0"/>
              <a:t>  Make them feel like they have a say in the negotiation process</a:t>
            </a:r>
          </a:p>
        </p:txBody>
      </p:sp>
      <p:sp>
        <p:nvSpPr>
          <p:cNvPr id="134149" name="Text Box 1029"/>
          <p:cNvSpPr txBox="1">
            <a:spLocks noChangeArrowheads="1"/>
          </p:cNvSpPr>
          <p:nvPr/>
        </p:nvSpPr>
        <p:spPr bwMode="auto">
          <a:xfrm>
            <a:off x="1898650" y="1644650"/>
            <a:ext cx="5265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F4C5"/>
                </a:solidFill>
              </a:rPr>
              <a:t>Make them feel special </a:t>
            </a:r>
          </a:p>
        </p:txBody>
      </p:sp>
      <p:sp>
        <p:nvSpPr>
          <p:cNvPr id="134150" name="Text Box 1030"/>
          <p:cNvSpPr txBox="1">
            <a:spLocks noChangeArrowheads="1"/>
          </p:cNvSpPr>
          <p:nvPr/>
        </p:nvSpPr>
        <p:spPr bwMode="auto">
          <a:xfrm>
            <a:off x="533400" y="4632325"/>
            <a:ext cx="83058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500" b="1" i="1" dirty="0">
                <a:solidFill>
                  <a:srgbClr val="FFBD45"/>
                </a:solidFill>
              </a:rPr>
              <a:t>“Your premium brand had better be delivering something special, or it's not going to get the business.”</a:t>
            </a:r>
            <a:r>
              <a:rPr lang="en-US" sz="2500" b="1" dirty="0">
                <a:solidFill>
                  <a:srgbClr val="FFBD45"/>
                </a:solidFill>
              </a:rPr>
              <a:t>  - Warren Buffett</a:t>
            </a:r>
            <a:r>
              <a:rPr lang="en-US" sz="2000" b="1" dirty="0">
                <a:solidFill>
                  <a:srgbClr val="FFBD45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/>
      <p:bldP spid="1341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endParaRPr lang="en-US" sz="4000">
              <a:solidFill>
                <a:srgbClr val="86B8E3"/>
              </a:solidFill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32766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2800">
                <a:solidFill>
                  <a:srgbClr val="F7FF9F"/>
                </a:solidFill>
              </a:rPr>
              <a:t>Follow-up…the most important part 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solidFill>
                  <a:srgbClr val="F7FF9F"/>
                </a:solidFill>
              </a:rPr>
              <a:t>Bid / Quote Letter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solidFill>
                  <a:srgbClr val="F7FF9F"/>
                </a:solidFill>
              </a:rPr>
              <a:t>Phone calls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solidFill>
                  <a:srgbClr val="F7FF9F"/>
                </a:solidFill>
              </a:rPr>
              <a:t>Post cards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>
                <a:solidFill>
                  <a:srgbClr val="F7FF9F"/>
                </a:solidFill>
              </a:rPr>
              <a:t>Additional ‘valuable’ materials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508000" y="4724400"/>
            <a:ext cx="8128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7FF9F"/>
                </a:solidFill>
              </a:rPr>
              <a:t>The sale really begins the 1st time they say no!</a:t>
            </a:r>
          </a:p>
          <a:p>
            <a:pPr lvl="2"/>
            <a:r>
              <a:rPr lang="en-US" sz="2800" b="1" dirty="0">
                <a:solidFill>
                  <a:srgbClr val="F7FF9F"/>
                </a:solidFill>
              </a:rPr>
              <a:t>	…talking to them is essential</a:t>
            </a:r>
          </a:p>
          <a:p>
            <a:endParaRPr lang="en-US" sz="2800" b="1" dirty="0">
              <a:solidFill>
                <a:srgbClr val="F7FF9F"/>
              </a:solidFill>
            </a:endParaRPr>
          </a:p>
          <a:p>
            <a:endParaRPr lang="en-US" sz="2800" dirty="0"/>
          </a:p>
        </p:txBody>
      </p:sp>
      <p:sp>
        <p:nvSpPr>
          <p:cNvPr id="5" name="Text Box 38"/>
          <p:cNvSpPr txBox="1">
            <a:spLocks noChangeArrowheads="1"/>
          </p:cNvSpPr>
          <p:nvPr/>
        </p:nvSpPr>
        <p:spPr bwMode="auto">
          <a:xfrm rot="-203370">
            <a:off x="1954743" y="2485327"/>
            <a:ext cx="6784617" cy="1415772"/>
          </a:xfrm>
          <a:prstGeom prst="rect">
            <a:avLst/>
          </a:prstGeom>
          <a:solidFill>
            <a:srgbClr val="FFFFCC"/>
          </a:solidFill>
          <a:ln w="38100">
            <a:solidFill>
              <a:srgbClr val="FFD62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C02E00"/>
                </a:solidFill>
                <a:latin typeface="Arial Narrow" pitchFamily="34" charset="0"/>
              </a:rPr>
              <a:t/>
            </a:r>
            <a:br>
              <a:rPr lang="en-US" sz="800" dirty="0">
                <a:solidFill>
                  <a:srgbClr val="C02E00"/>
                </a:solidFill>
                <a:latin typeface="Arial Narrow" pitchFamily="34" charset="0"/>
              </a:rPr>
            </a:br>
            <a:r>
              <a:rPr lang="en-US" sz="6600" dirty="0" smtClean="0">
                <a:solidFill>
                  <a:srgbClr val="C02E00"/>
                </a:solidFill>
                <a:latin typeface="Arial Narrow" pitchFamily="34" charset="0"/>
              </a:rPr>
              <a:t>3</a:t>
            </a:r>
            <a:r>
              <a:rPr lang="en-US" sz="6600" baseline="30000" dirty="0" smtClean="0">
                <a:solidFill>
                  <a:srgbClr val="C02E00"/>
                </a:solidFill>
                <a:latin typeface="Arial Narrow" pitchFamily="34" charset="0"/>
              </a:rPr>
              <a:t>rd</a:t>
            </a:r>
            <a:r>
              <a:rPr lang="en-US" sz="6600" dirty="0" smtClean="0">
                <a:solidFill>
                  <a:srgbClr val="C02E00"/>
                </a:solidFill>
                <a:latin typeface="Arial Narrow" pitchFamily="34" charset="0"/>
              </a:rPr>
              <a:t> Base Coach!!!!</a:t>
            </a:r>
            <a:endParaRPr lang="en-US" sz="6600" dirty="0">
              <a:solidFill>
                <a:srgbClr val="C02E00"/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800" dirty="0">
              <a:solidFill>
                <a:srgbClr val="C02E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 </a:t>
            </a:r>
            <a:endParaRPr lang="en-US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1897063"/>
            <a:ext cx="7769225" cy="3360737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4000">
                <a:solidFill>
                  <a:srgbClr val="F7FF9F"/>
                </a:solidFill>
              </a:rPr>
              <a:t>The </a:t>
            </a:r>
            <a:r>
              <a:rPr lang="en-US" sz="4000" u="sng">
                <a:solidFill>
                  <a:srgbClr val="F7FF9F"/>
                </a:solidFill>
              </a:rPr>
              <a:t>confused</a:t>
            </a:r>
            <a:r>
              <a:rPr lang="en-US" sz="4000">
                <a:solidFill>
                  <a:srgbClr val="F7FF9F"/>
                </a:solidFill>
              </a:rPr>
              <a:t> mind . . .        </a:t>
            </a:r>
          </a:p>
          <a:p>
            <a:pPr algn="ctr">
              <a:buFontTx/>
              <a:buNone/>
            </a:pPr>
            <a:r>
              <a:rPr lang="en-US" sz="4000">
                <a:solidFill>
                  <a:srgbClr val="F7FF9F"/>
                </a:solidFill>
              </a:rPr>
              <a:t>always says </a:t>
            </a:r>
            <a:r>
              <a:rPr lang="en-US" sz="4400" b="0">
                <a:solidFill>
                  <a:srgbClr val="F7FF9F"/>
                </a:solidFill>
              </a:rPr>
              <a:t>NO</a:t>
            </a:r>
            <a:r>
              <a:rPr lang="en-US" sz="4000" b="0">
                <a:solidFill>
                  <a:srgbClr val="F7FF9F"/>
                </a:solidFill>
              </a:rPr>
              <a:t>!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3200" dirty="0">
                <a:solidFill>
                  <a:schemeClr val="accent1"/>
                </a:solidFill>
              </a:rPr>
              <a:t>The true mark of a Note Pro is making even complicated things sound understandable</a:t>
            </a:r>
            <a:endParaRPr lang="en-US" sz="2800" dirty="0">
              <a:solidFill>
                <a:schemeClr val="accent1"/>
              </a:solidFill>
            </a:endParaRP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228600" y="5029200"/>
            <a:ext cx="86106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i="1" dirty="0">
                <a:solidFill>
                  <a:srgbClr val="FFBD45"/>
                </a:solidFill>
              </a:rPr>
              <a:t>“The business schools reward difficult complex behavior more than simple behavior, but simple behavior is more effective.”</a:t>
            </a:r>
            <a:r>
              <a:rPr lang="en-US" sz="1900" b="1" i="1" dirty="0">
                <a:solidFill>
                  <a:srgbClr val="FFBD45"/>
                </a:solidFill>
              </a:rPr>
              <a:t>  - Warren Buffett </a:t>
            </a:r>
            <a:br>
              <a:rPr lang="en-US" sz="1900" b="1" i="1" dirty="0">
                <a:solidFill>
                  <a:srgbClr val="FFBD45"/>
                </a:solidFill>
              </a:rPr>
            </a:br>
            <a:r>
              <a:rPr lang="en-US" sz="1900" b="1" dirty="0">
                <a:solidFill>
                  <a:srgbClr val="FFBD45"/>
                </a:solidFill>
              </a:rPr>
              <a:t/>
            </a:r>
            <a:br>
              <a:rPr lang="en-US" sz="1900" b="1" dirty="0">
                <a:solidFill>
                  <a:srgbClr val="FFBD45"/>
                </a:solidFill>
              </a:rPr>
            </a:br>
            <a:endParaRPr lang="en-US" sz="1900" b="1" dirty="0">
              <a:solidFill>
                <a:srgbClr val="FFBD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  <p:bldP spid="839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924800" cy="2133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F7FF9F"/>
                </a:solidFill>
              </a:rPr>
              <a:t>Always acknowledge their pain – first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000" dirty="0">
              <a:solidFill>
                <a:srgbClr val="F7FF9F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1" charset="2"/>
              <a:buChar char="§"/>
            </a:pPr>
            <a:r>
              <a:rPr lang="en-US" sz="2800" dirty="0">
                <a:solidFill>
                  <a:srgbClr val="F7FF9F"/>
                </a:solidFill>
              </a:rPr>
              <a:t>Then overcome their objection with logic</a:t>
            </a:r>
          </a:p>
          <a:p>
            <a:pPr marL="609600" indent="-609600">
              <a:lnSpc>
                <a:spcPct val="90000"/>
              </a:lnSpc>
              <a:buFont typeface="Wingdings" pitchFamily="1" charset="2"/>
              <a:buChar char="§"/>
            </a:pPr>
            <a:r>
              <a:rPr lang="en-US" sz="2800" dirty="0">
                <a:solidFill>
                  <a:srgbClr val="F7FF9F"/>
                </a:solidFill>
              </a:rPr>
              <a:t>Touch their emotional side</a:t>
            </a:r>
          </a:p>
          <a:p>
            <a:pPr marL="609600" indent="-609600">
              <a:lnSpc>
                <a:spcPct val="90000"/>
              </a:lnSpc>
              <a:buFont typeface="Wingdings" pitchFamily="1" charset="2"/>
              <a:buNone/>
            </a:pPr>
            <a:endParaRPr lang="en-US" sz="2800" dirty="0">
              <a:solidFill>
                <a:srgbClr val="F7FF9F"/>
              </a:solidFill>
            </a:endParaRP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1828800" y="4495800"/>
            <a:ext cx="5791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FFCC66"/>
                </a:solidFill>
              </a:rPr>
              <a:t>“People buy/sell on emotion . . . then justify it with facts”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620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423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696200" cy="3124200"/>
          </a:xfrm>
        </p:spPr>
        <p:txBody>
          <a:bodyPr/>
          <a:lstStyle/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sz="3600">
                <a:solidFill>
                  <a:srgbClr val="F7FF9F"/>
                </a:solidFill>
              </a:rPr>
              <a:t>The sale really begins the first time they say NO!</a:t>
            </a:r>
          </a:p>
          <a:p>
            <a:pPr algn="ctr">
              <a:lnSpc>
                <a:spcPct val="14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4000" b="0">
                <a:solidFill>
                  <a:srgbClr val="F7FF9F"/>
                </a:solidFill>
              </a:rPr>
              <a:t>Plan to follow-up . . . it’s essential</a:t>
            </a:r>
            <a:endParaRPr lang="en-US" sz="4000">
              <a:solidFill>
                <a:srgbClr val="F7FF9F"/>
              </a:solidFill>
            </a:endParaRPr>
          </a:p>
        </p:txBody>
      </p:sp>
      <p:sp>
        <p:nvSpPr>
          <p:cNvPr id="142340" name="Text Box 1028"/>
          <p:cNvSpPr txBox="1">
            <a:spLocks noChangeArrowheads="1"/>
          </p:cNvSpPr>
          <p:nvPr/>
        </p:nvSpPr>
        <p:spPr bwMode="auto">
          <a:xfrm>
            <a:off x="1879600" y="4724400"/>
            <a:ext cx="5097463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</a:pPr>
            <a:r>
              <a:rPr lang="en-US" sz="4000">
                <a:solidFill>
                  <a:srgbClr val="F7FF9F"/>
                </a:solidFill>
              </a:rPr>
              <a:t>Keep them talking . . .</a:t>
            </a:r>
          </a:p>
          <a:p>
            <a:endParaRPr lang="en-US" sz="2400">
              <a:solidFill>
                <a:srgbClr val="F7FF9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162800" cy="8382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4000" i="1">
                <a:solidFill>
                  <a:srgbClr val="FFBD45"/>
                </a:solidFill>
              </a:rPr>
              <a:t>“Don’t give up talking . . . !”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295400" y="3276600"/>
            <a:ext cx="7086600" cy="2517612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F7FF9F"/>
                </a:solidFill>
              </a:rPr>
              <a:t> Many sales people give up after 3 calls when it takes 5 to get the sale.</a:t>
            </a:r>
          </a:p>
          <a:p>
            <a:pPr>
              <a:spcBef>
                <a:spcPct val="20000"/>
              </a:spcBef>
            </a:pPr>
            <a:endParaRPr lang="en-US" sz="1000" b="1" dirty="0">
              <a:solidFill>
                <a:srgbClr val="F7FF9F"/>
              </a:solidFill>
            </a:endParaRP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800" b="1" dirty="0">
                <a:solidFill>
                  <a:srgbClr val="F7FF9F"/>
                </a:solidFill>
              </a:rPr>
              <a:t> In the Note Biz on average it takes 8-10 </a:t>
            </a:r>
            <a:r>
              <a:rPr lang="en-US" sz="2800" b="1" u="sng" dirty="0">
                <a:solidFill>
                  <a:srgbClr val="F7FF9F"/>
                </a:solidFill>
              </a:rPr>
              <a:t>phone </a:t>
            </a:r>
            <a:r>
              <a:rPr lang="en-US" sz="2800" b="1" u="sng" dirty="0" smtClean="0">
                <a:solidFill>
                  <a:srgbClr val="F7FF9F"/>
                </a:solidFill>
              </a:rPr>
              <a:t>conversations or interactions </a:t>
            </a:r>
            <a:r>
              <a:rPr lang="en-US" sz="2800" b="1" dirty="0">
                <a:solidFill>
                  <a:srgbClr val="F7FF9F"/>
                </a:solidFill>
              </a:rPr>
              <a:t>to get a 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620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413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981200"/>
            <a:ext cx="7315200" cy="434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800" b="0">
                <a:solidFill>
                  <a:srgbClr val="F7FF9F"/>
                </a:solidFill>
              </a:rPr>
              <a:t>Written correspondence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>
                <a:srgbClr val="FFF4C5"/>
              </a:buClr>
              <a:buFontTx/>
              <a:buChar char="•"/>
            </a:pPr>
            <a:r>
              <a:rPr lang="en-US" sz="2400" b="0">
                <a:solidFill>
                  <a:srgbClr val="F7FF9F"/>
                </a:solidFill>
              </a:rPr>
              <a:t>Confirming your bid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Tx/>
              <a:buFontTx/>
              <a:buChar char="•"/>
            </a:pPr>
            <a:r>
              <a:rPr lang="en-US" sz="2400">
                <a:solidFill>
                  <a:srgbClr val="F7FF9F"/>
                </a:solidFill>
              </a:rPr>
              <a:t>Allows them to study the offer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ClrTx/>
              <a:buFontTx/>
              <a:buChar char="•"/>
            </a:pPr>
            <a:r>
              <a:rPr lang="en-US" sz="2400">
                <a:solidFill>
                  <a:srgbClr val="F7FF9F"/>
                </a:solidFill>
              </a:rPr>
              <a:t>Provides them with your contact info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</a:pPr>
            <a:r>
              <a:rPr lang="en-US" sz="2800" b="0">
                <a:solidFill>
                  <a:srgbClr val="F7FF9F"/>
                </a:solidFill>
              </a:rPr>
              <a:t>Touch Points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ClrTx/>
              <a:buFontTx/>
              <a:buChar char="•"/>
            </a:pPr>
            <a:r>
              <a:rPr lang="en-US">
                <a:solidFill>
                  <a:srgbClr val="F7FF9F"/>
                </a:solidFill>
              </a:rPr>
              <a:t>Letter’s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ClrTx/>
              <a:buFontTx/>
              <a:buChar char="•"/>
            </a:pPr>
            <a:r>
              <a:rPr lang="en-US">
                <a:solidFill>
                  <a:srgbClr val="F7FF9F"/>
                </a:solidFill>
              </a:rPr>
              <a:t>Post Cards</a:t>
            </a:r>
          </a:p>
          <a:p>
            <a:pPr lvl="2">
              <a:lnSpc>
                <a:spcPct val="90000"/>
              </a:lnSpc>
              <a:spcBef>
                <a:spcPct val="50000"/>
              </a:spcBef>
              <a:buClrTx/>
              <a:buFontTx/>
              <a:buChar char="•"/>
            </a:pPr>
            <a:r>
              <a:rPr lang="en-US">
                <a:solidFill>
                  <a:srgbClr val="F7FF9F"/>
                </a:solidFill>
              </a:rPr>
              <a:t>Greeting cards</a:t>
            </a:r>
          </a:p>
        </p:txBody>
      </p:sp>
      <p:sp>
        <p:nvSpPr>
          <p:cNvPr id="141316" name="Text Box 1028"/>
          <p:cNvSpPr txBox="1">
            <a:spLocks noChangeArrowheads="1"/>
          </p:cNvSpPr>
          <p:nvPr/>
        </p:nvSpPr>
        <p:spPr bwMode="auto">
          <a:xfrm>
            <a:off x="844550" y="1328738"/>
            <a:ext cx="7854950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200">
                <a:solidFill>
                  <a:srgbClr val="F7FF9F"/>
                </a:solidFill>
              </a:rPr>
              <a:t>Follow-up . . . Follow-up . . . Follow-up . . .</a:t>
            </a:r>
            <a:r>
              <a:rPr lang="en-US">
                <a:solidFill>
                  <a:srgbClr val="F7FF9F"/>
                </a:solidFill>
              </a:rPr>
              <a:t>  </a:t>
            </a:r>
          </a:p>
          <a:p>
            <a:endParaRPr lang="en-US">
              <a:solidFill>
                <a:srgbClr val="F7FF9F"/>
              </a:solidFill>
            </a:endParaRPr>
          </a:p>
        </p:txBody>
      </p:sp>
      <p:sp>
        <p:nvSpPr>
          <p:cNvPr id="5" name="Text Box 38"/>
          <p:cNvSpPr txBox="1">
            <a:spLocks noChangeArrowheads="1"/>
          </p:cNvSpPr>
          <p:nvPr/>
        </p:nvSpPr>
        <p:spPr bwMode="auto">
          <a:xfrm rot="-203370">
            <a:off x="1954743" y="2485327"/>
            <a:ext cx="6784617" cy="1415772"/>
          </a:xfrm>
          <a:prstGeom prst="rect">
            <a:avLst/>
          </a:prstGeom>
          <a:solidFill>
            <a:srgbClr val="FFFFCC"/>
          </a:solidFill>
          <a:ln w="38100">
            <a:solidFill>
              <a:srgbClr val="FFD62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 dirty="0">
                <a:solidFill>
                  <a:srgbClr val="C02E00"/>
                </a:solidFill>
                <a:latin typeface="Arial Narrow" pitchFamily="34" charset="0"/>
              </a:rPr>
              <a:t/>
            </a:r>
            <a:br>
              <a:rPr lang="en-US" sz="800" dirty="0">
                <a:solidFill>
                  <a:srgbClr val="C02E00"/>
                </a:solidFill>
                <a:latin typeface="Arial Narrow" pitchFamily="34" charset="0"/>
              </a:rPr>
            </a:br>
            <a:r>
              <a:rPr lang="en-US" sz="6600" dirty="0" smtClean="0">
                <a:solidFill>
                  <a:srgbClr val="C02E00"/>
                </a:solidFill>
                <a:latin typeface="Arial Narrow" pitchFamily="34" charset="0"/>
              </a:rPr>
              <a:t>3</a:t>
            </a:r>
            <a:r>
              <a:rPr lang="en-US" sz="6600" baseline="30000" dirty="0" smtClean="0">
                <a:solidFill>
                  <a:srgbClr val="C02E00"/>
                </a:solidFill>
                <a:latin typeface="Arial Narrow" pitchFamily="34" charset="0"/>
              </a:rPr>
              <a:t>rd</a:t>
            </a:r>
            <a:r>
              <a:rPr lang="en-US" sz="6600" dirty="0" smtClean="0">
                <a:solidFill>
                  <a:srgbClr val="C02E00"/>
                </a:solidFill>
                <a:latin typeface="Arial Narrow" pitchFamily="34" charset="0"/>
              </a:rPr>
              <a:t> Base Coach!!!!</a:t>
            </a:r>
            <a:endParaRPr lang="en-US" sz="6600" dirty="0">
              <a:solidFill>
                <a:srgbClr val="C02E00"/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endParaRPr lang="en-US" sz="800" dirty="0">
              <a:solidFill>
                <a:srgbClr val="C02E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620000" cy="1143000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endParaRPr lang="en-US" sz="4000">
              <a:solidFill>
                <a:srgbClr val="86B8E3"/>
              </a:solidFill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51038"/>
            <a:ext cx="7162800" cy="2697162"/>
          </a:xfrm>
        </p:spPr>
        <p:txBody>
          <a:bodyPr/>
          <a:lstStyle/>
          <a:p>
            <a:pPr>
              <a:spcBef>
                <a:spcPct val="75000"/>
              </a:spcBef>
              <a:buFontTx/>
              <a:buNone/>
            </a:pPr>
            <a:r>
              <a:rPr lang="en-US" i="1">
                <a:solidFill>
                  <a:srgbClr val="F7FF9F"/>
                </a:solidFill>
              </a:rPr>
              <a:t>Always get something . . . if you give up something</a:t>
            </a:r>
          </a:p>
          <a:p>
            <a:pPr>
              <a:spcBef>
                <a:spcPct val="75000"/>
              </a:spcBef>
              <a:buFontTx/>
              <a:buNone/>
            </a:pPr>
            <a:r>
              <a:rPr lang="en-US" i="1">
                <a:solidFill>
                  <a:srgbClr val="F7FF9F"/>
                </a:solidFill>
              </a:rPr>
              <a:t>People buy price until they understand value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609600" y="5003800"/>
            <a:ext cx="75057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75000"/>
              </a:spcBef>
              <a:buClr>
                <a:schemeClr val="accent1"/>
              </a:buClr>
            </a:pPr>
            <a:r>
              <a:rPr lang="en-US" sz="2600" b="1" i="1">
                <a:solidFill>
                  <a:srgbClr val="FFBD45"/>
                </a:solidFill>
              </a:rPr>
              <a:t>“Price is what you pay. Value is what you get.”</a:t>
            </a:r>
            <a:br>
              <a:rPr lang="en-US" sz="2600" b="1" i="1">
                <a:solidFill>
                  <a:srgbClr val="FFBD45"/>
                </a:solidFill>
              </a:rPr>
            </a:br>
            <a:r>
              <a:rPr lang="en-US" sz="2600" b="1" i="1">
                <a:solidFill>
                  <a:srgbClr val="FFBD45"/>
                </a:solidFill>
              </a:rPr>
              <a:t> -Warren Buffet</a:t>
            </a:r>
          </a:p>
          <a:p>
            <a:endParaRPr lang="en-US" sz="2600" b="1" i="1">
              <a:solidFill>
                <a:srgbClr val="FFBD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6858000" cy="1600200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600" i="1">
                <a:solidFill>
                  <a:srgbClr val="F7FF9F"/>
                </a:solidFill>
              </a:rPr>
              <a:t>“Know the difference between negotiating and bartering”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228600" y="3581400"/>
            <a:ext cx="8686800" cy="51911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>
                <a:solidFill>
                  <a:srgbClr val="FFCC66"/>
                </a:solidFill>
              </a:rPr>
              <a:t>Effective negotiating . . . ask </a:t>
            </a:r>
            <a:r>
              <a:rPr lang="en-US" sz="2800" b="1" u="sng">
                <a:solidFill>
                  <a:srgbClr val="FFCC66"/>
                </a:solidFill>
              </a:rPr>
              <a:t>lots</a:t>
            </a:r>
            <a:r>
              <a:rPr lang="en-US" sz="2800" b="1">
                <a:solidFill>
                  <a:srgbClr val="FFCC66"/>
                </a:solidFill>
              </a:rPr>
              <a:t> of questions! 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152400" y="4343400"/>
            <a:ext cx="8686800" cy="9461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>
                <a:solidFill>
                  <a:srgbClr val="FFCC66"/>
                </a:solidFill>
              </a:rPr>
              <a:t>Once you find out what’s important to them -</a:t>
            </a:r>
            <a:br>
              <a:rPr lang="en-US" sz="2800" b="1">
                <a:solidFill>
                  <a:srgbClr val="FFCC66"/>
                </a:solidFill>
              </a:rPr>
            </a:br>
            <a:r>
              <a:rPr lang="en-US" sz="2800" b="1">
                <a:solidFill>
                  <a:srgbClr val="FFCC66"/>
                </a:solidFill>
              </a:rPr>
              <a:t> then meet their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 typeface="Wingdings" pitchFamily="1" charset="2"/>
              <a:buNone/>
            </a:pPr>
            <a:r>
              <a:rPr lang="en-US" sz="2800">
                <a:solidFill>
                  <a:srgbClr val="F7FF9F"/>
                </a:solidFill>
              </a:rPr>
              <a:t>Title insurance issued?                                                      - owners policy or mortgagee’s</a:t>
            </a:r>
          </a:p>
          <a:p>
            <a:pPr lvl="3">
              <a:buClr>
                <a:srgbClr val="F7FF9F"/>
              </a:buClr>
              <a:buFontTx/>
              <a:buChar char="•"/>
            </a:pPr>
            <a:r>
              <a:rPr lang="en-US" sz="2800">
                <a:solidFill>
                  <a:srgbClr val="F7FF9F"/>
                </a:solidFill>
              </a:rPr>
              <a:t>Underlying debt?                                                                  - How much?</a:t>
            </a:r>
          </a:p>
          <a:p>
            <a:pPr lvl="2">
              <a:buClr>
                <a:srgbClr val="F7FF9F"/>
              </a:buClr>
              <a:buFontTx/>
              <a:buNone/>
            </a:pPr>
            <a:r>
              <a:rPr lang="en-US" sz="2800">
                <a:solidFill>
                  <a:srgbClr val="F7FF9F"/>
                </a:solidFill>
              </a:rPr>
              <a:t>Do they have the original documents?</a:t>
            </a:r>
          </a:p>
          <a:p>
            <a:pPr lvl="3">
              <a:buClr>
                <a:srgbClr val="F7FF9F"/>
              </a:buClr>
              <a:buFont typeface="Wingdings" pitchFamily="1" charset="2"/>
              <a:buNone/>
            </a:pPr>
            <a:r>
              <a:rPr lang="en-US" sz="2800">
                <a:solidFill>
                  <a:srgbClr val="F7FF9F"/>
                </a:solidFill>
              </a:rPr>
              <a:t>	- Can they fax you?</a:t>
            </a:r>
          </a:p>
          <a:p>
            <a:pPr lvl="4">
              <a:buClr>
                <a:srgbClr val="F7FF9F"/>
              </a:buClr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Note</a:t>
            </a:r>
          </a:p>
          <a:p>
            <a:pPr lvl="4">
              <a:buClr>
                <a:srgbClr val="F7FF9F"/>
              </a:buClr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Hud -1</a:t>
            </a:r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title"/>
          </p:nvPr>
        </p:nvSpPr>
        <p:spPr>
          <a:xfrm>
            <a:off x="1066800" y="503238"/>
            <a:ext cx="7620000" cy="563562"/>
          </a:xfrm>
          <a:noFill/>
          <a:ln/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Questions for Note Seller</a:t>
            </a:r>
            <a:endParaRPr lang="en-US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31838"/>
            <a:ext cx="8077200" cy="563562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Questions for Note Seller</a:t>
            </a:r>
            <a:endParaRPr lang="en-US" sz="3200">
              <a:solidFill>
                <a:schemeClr val="accent1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6238"/>
            <a:ext cx="8229600" cy="4983162"/>
          </a:xfrm>
        </p:spPr>
        <p:txBody>
          <a:bodyPr/>
          <a:lstStyle/>
          <a:p>
            <a:pPr lvl="1"/>
            <a:r>
              <a:rPr lang="en-US">
                <a:solidFill>
                  <a:srgbClr val="F7FF9F"/>
                </a:solidFill>
              </a:rPr>
              <a:t>What is the condition of the property?</a:t>
            </a:r>
          </a:p>
          <a:p>
            <a:pPr lvl="2"/>
            <a:r>
              <a:rPr lang="en-US">
                <a:solidFill>
                  <a:srgbClr val="F7FF9F"/>
                </a:solidFill>
              </a:rPr>
              <a:t>When was the last time it was updated?</a:t>
            </a:r>
          </a:p>
          <a:p>
            <a:pPr lvl="2"/>
            <a:r>
              <a:rPr lang="en-US">
                <a:solidFill>
                  <a:srgbClr val="F7FF9F"/>
                </a:solidFill>
              </a:rPr>
              <a:t>What was done?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Tell me about the neighborhood  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How is the area economy / real estate market?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Is this a property you used to live in?</a:t>
            </a:r>
          </a:p>
          <a:p>
            <a:pPr lvl="1">
              <a:buFontTx/>
              <a:buNone/>
            </a:pPr>
            <a:r>
              <a:rPr lang="en-US">
                <a:solidFill>
                  <a:srgbClr val="F7FF9F"/>
                </a:solidFill>
              </a:rPr>
              <a:t>     </a:t>
            </a:r>
            <a:r>
              <a:rPr lang="en-US" sz="2400" i="1">
                <a:solidFill>
                  <a:srgbClr val="F7FF9F"/>
                </a:solidFill>
              </a:rPr>
              <a:t>Indication of ‘professional seller’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Do you know anything about their credit? 	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55638"/>
            <a:ext cx="7620000" cy="563562"/>
          </a:xfrm>
        </p:spPr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Questions for Note Seller</a:t>
            </a:r>
            <a:endParaRPr lang="en-US" sz="3200">
              <a:solidFill>
                <a:schemeClr val="accent1"/>
              </a:solidFill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6238"/>
            <a:ext cx="8229600" cy="4983162"/>
          </a:xfrm>
        </p:spPr>
        <p:txBody>
          <a:bodyPr/>
          <a:lstStyle/>
          <a:p>
            <a:pPr lvl="1"/>
            <a:r>
              <a:rPr lang="en-US">
                <a:solidFill>
                  <a:srgbClr val="F7FF9F"/>
                </a:solidFill>
              </a:rPr>
              <a:t>Do they pay on time? By what date?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How do they pay you?  </a:t>
            </a:r>
          </a:p>
          <a:p>
            <a:pPr lvl="2"/>
            <a:r>
              <a:rPr lang="en-US" sz="2800">
                <a:solidFill>
                  <a:srgbClr val="F7FF9F"/>
                </a:solidFill>
              </a:rPr>
              <a:t>Cash</a:t>
            </a:r>
          </a:p>
          <a:p>
            <a:pPr lvl="2"/>
            <a:r>
              <a:rPr lang="en-US" sz="2800">
                <a:solidFill>
                  <a:srgbClr val="F7FF9F"/>
                </a:solidFill>
              </a:rPr>
              <a:t>Check </a:t>
            </a:r>
          </a:p>
          <a:p>
            <a:pPr lvl="2"/>
            <a:r>
              <a:rPr lang="en-US" sz="2800">
                <a:solidFill>
                  <a:srgbClr val="F7FF9F"/>
                </a:solidFill>
              </a:rPr>
              <a:t>Money order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What time of the month do you deposit it?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Do you keep proof of payments?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Are the taxes current?</a:t>
            </a:r>
          </a:p>
          <a:p>
            <a:pPr lvl="1"/>
            <a:r>
              <a:rPr lang="en-US">
                <a:solidFill>
                  <a:srgbClr val="F7FF9F"/>
                </a:solidFill>
              </a:rPr>
              <a:t>Are you sure the property is insured?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 </a:t>
            </a:r>
            <a:endParaRPr lang="en-US" sz="400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915400" cy="48768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>
                <a:solidFill>
                  <a:srgbClr val="F7FF9F"/>
                </a:solidFill>
              </a:rPr>
              <a:t>Quoting the note</a:t>
            </a:r>
            <a:endParaRPr lang="en-US" sz="3200">
              <a:solidFill>
                <a:srgbClr val="F7FF9F"/>
              </a:solidFill>
            </a:endParaRPr>
          </a:p>
          <a:p>
            <a:pPr lvl="2">
              <a:lnSpc>
                <a:spcPct val="90000"/>
              </a:lnSpc>
              <a:spcBef>
                <a:spcPct val="35000"/>
              </a:spcBef>
              <a:buFontTx/>
              <a:buChar char="•"/>
            </a:pPr>
            <a:r>
              <a:rPr lang="en-US" sz="2800">
                <a:solidFill>
                  <a:srgbClr val="F7FF9F"/>
                </a:solidFill>
              </a:rPr>
              <a:t>Provide 2 to 3 options when possible</a:t>
            </a:r>
          </a:p>
          <a:p>
            <a:pPr lvl="3">
              <a:lnSpc>
                <a:spcPct val="90000"/>
              </a:lnSpc>
              <a:spcBef>
                <a:spcPct val="35000"/>
              </a:spcBef>
              <a:buFontTx/>
              <a:buChar char="–"/>
            </a:pPr>
            <a:r>
              <a:rPr lang="en-US" sz="2800">
                <a:solidFill>
                  <a:srgbClr val="F7FF9F"/>
                </a:solidFill>
              </a:rPr>
              <a:t>Full &amp; Partial</a:t>
            </a:r>
          </a:p>
          <a:p>
            <a:pPr lvl="2">
              <a:lnSpc>
                <a:spcPct val="90000"/>
              </a:lnSpc>
              <a:spcBef>
                <a:spcPct val="35000"/>
              </a:spcBef>
              <a:buSzPct val="120000"/>
              <a:buFontTx/>
              <a:buNone/>
            </a:pPr>
            <a:r>
              <a:rPr lang="en-US" sz="2800">
                <a:solidFill>
                  <a:srgbClr val="F7FF9F"/>
                </a:solidFill>
              </a:rPr>
              <a:t>Give them logical math</a:t>
            </a:r>
          </a:p>
          <a:p>
            <a:pPr lvl="2">
              <a:lnSpc>
                <a:spcPct val="90000"/>
              </a:lnSpc>
              <a:spcBef>
                <a:spcPct val="35000"/>
              </a:spcBef>
              <a:buFontTx/>
              <a:buChar char="•"/>
            </a:pPr>
            <a:r>
              <a:rPr lang="en-US" sz="2800">
                <a:solidFill>
                  <a:srgbClr val="F7FF9F"/>
                </a:solidFill>
              </a:rPr>
              <a:t>Explain…discount is allocated over life of note</a:t>
            </a:r>
          </a:p>
          <a:p>
            <a:pPr lvl="2">
              <a:lnSpc>
                <a:spcPct val="90000"/>
              </a:lnSpc>
              <a:spcBef>
                <a:spcPct val="35000"/>
              </a:spcBef>
              <a:buFontTx/>
              <a:buChar char="•"/>
            </a:pPr>
            <a:r>
              <a:rPr lang="en-US" sz="2800">
                <a:solidFill>
                  <a:srgbClr val="F7FF9F"/>
                </a:solidFill>
              </a:rPr>
              <a:t>When partial quote</a:t>
            </a:r>
          </a:p>
          <a:p>
            <a:pPr lvl="3">
              <a:lnSpc>
                <a:spcPct val="90000"/>
              </a:lnSpc>
              <a:spcBef>
                <a:spcPct val="35000"/>
              </a:spcBef>
              <a:buFontTx/>
              <a:buChar char="–"/>
            </a:pPr>
            <a:r>
              <a:rPr lang="en-US" sz="2800">
                <a:solidFill>
                  <a:srgbClr val="F7FF9F"/>
                </a:solidFill>
              </a:rPr>
              <a:t>Give balance at time of reassignment</a:t>
            </a:r>
          </a:p>
          <a:p>
            <a:pPr lvl="3">
              <a:lnSpc>
                <a:spcPct val="90000"/>
              </a:lnSpc>
              <a:spcBef>
                <a:spcPct val="35000"/>
              </a:spcBef>
              <a:buFontTx/>
              <a:buChar char="–"/>
            </a:pPr>
            <a:r>
              <a:rPr lang="en-US" sz="2800">
                <a:solidFill>
                  <a:srgbClr val="F7FF9F"/>
                </a:solidFill>
              </a:rPr>
              <a:t>Partial lessons discount vs less money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35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2286000"/>
            <a:ext cx="9144000" cy="38100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sz="3200" b="0" dirty="0">
                <a:solidFill>
                  <a:srgbClr val="F7FF9F"/>
                </a:solidFill>
              </a:rPr>
              <a:t>Example:</a:t>
            </a:r>
            <a:r>
              <a:rPr lang="en-US" sz="3200" b="0" dirty="0">
                <a:solidFill>
                  <a:srgbClr val="FFFF66"/>
                </a:solidFill>
              </a:rPr>
              <a:t> 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SzPct val="120000"/>
              <a:buFontTx/>
              <a:buNone/>
            </a:pPr>
            <a:r>
              <a:rPr lang="en-US" sz="3200" i="1" dirty="0">
                <a:solidFill>
                  <a:srgbClr val="FFCC66"/>
                </a:solidFill>
              </a:rPr>
              <a:t>“How would selling this note benefit you?”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SzPct val="120000"/>
              <a:buFontTx/>
              <a:buNone/>
            </a:pPr>
            <a:r>
              <a:rPr lang="en-US" sz="3200" i="1" dirty="0">
                <a:solidFill>
                  <a:srgbClr val="FFCC66"/>
                </a:solidFill>
              </a:rPr>
              <a:t>“How would it make you feel?”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SzPct val="120000"/>
              <a:buFontTx/>
              <a:buNone/>
            </a:pPr>
            <a:r>
              <a:rPr lang="en-US" sz="3200" i="1" dirty="0">
                <a:solidFill>
                  <a:srgbClr val="FFCC66"/>
                </a:solidFill>
              </a:rPr>
              <a:t>“What are your plans for the money</a:t>
            </a:r>
            <a:r>
              <a:rPr lang="en-US" sz="3200" i="1" dirty="0" smtClean="0">
                <a:solidFill>
                  <a:srgbClr val="FFCC66"/>
                </a:solidFill>
              </a:rPr>
              <a:t>?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SzPct val="120000"/>
              <a:buFontTx/>
              <a:buNone/>
            </a:pPr>
            <a:r>
              <a:rPr lang="en-US" sz="3200" i="1" dirty="0" smtClean="0">
                <a:solidFill>
                  <a:srgbClr val="FF9900"/>
                </a:solidFill>
              </a:rPr>
              <a:t>“What  happens if you do nothing??”</a:t>
            </a:r>
            <a:endParaRPr lang="en-US" sz="3200" i="1" dirty="0">
              <a:solidFill>
                <a:srgbClr val="FF9900"/>
              </a:solidFill>
            </a:endParaRPr>
          </a:p>
        </p:txBody>
      </p:sp>
      <p:sp>
        <p:nvSpPr>
          <p:cNvPr id="135172" name="Text Box 1028"/>
          <p:cNvSpPr txBox="1">
            <a:spLocks noChangeArrowheads="1"/>
          </p:cNvSpPr>
          <p:nvPr/>
        </p:nvSpPr>
        <p:spPr bwMode="auto">
          <a:xfrm>
            <a:off x="228600" y="1527175"/>
            <a:ext cx="8686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US" sz="3200" b="1" i="1">
                <a:solidFill>
                  <a:srgbClr val="F7FF9F"/>
                </a:solidFill>
              </a:rPr>
              <a:t>Identify their need in conversational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en-US" sz="4000">
                <a:solidFill>
                  <a:schemeClr val="accent1"/>
                </a:solidFill>
              </a:rPr>
              <a:t>Negotiating . . . </a:t>
            </a:r>
            <a:endParaRPr lang="en-US" sz="4000">
              <a:solidFill>
                <a:srgbClr val="86B8E3"/>
              </a:solidFill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848600" cy="2563813"/>
          </a:xfrm>
          <a:noFill/>
          <a:ln/>
        </p:spPr>
        <p:txBody>
          <a:bodyPr/>
          <a:lstStyle/>
          <a:p>
            <a:pPr algn="ctr">
              <a:lnSpc>
                <a:spcPct val="110000"/>
              </a:lnSpc>
              <a:buFontTx/>
              <a:buNone/>
            </a:pPr>
            <a:r>
              <a:rPr lang="en-US" sz="3000" dirty="0">
                <a:solidFill>
                  <a:srgbClr val="FFBD45"/>
                </a:solidFill>
              </a:rPr>
              <a:t>  “</a:t>
            </a:r>
            <a:r>
              <a:rPr lang="en-US" sz="3000" i="1" dirty="0">
                <a:solidFill>
                  <a:srgbClr val="FFBD45"/>
                </a:solidFill>
              </a:rPr>
              <a:t>The art negotiating is not just saying the right thing at the right time... </a:t>
            </a:r>
            <a:br>
              <a:rPr lang="en-US" sz="3000" i="1" dirty="0">
                <a:solidFill>
                  <a:srgbClr val="FFBD45"/>
                </a:solidFill>
              </a:rPr>
            </a:br>
            <a:r>
              <a:rPr lang="en-US" sz="3000" i="1" dirty="0">
                <a:solidFill>
                  <a:srgbClr val="FFBD45"/>
                </a:solidFill>
              </a:rPr>
              <a:t>but leaving unsaid the wrong thing </a:t>
            </a:r>
            <a:br>
              <a:rPr lang="en-US" sz="3000" i="1" dirty="0">
                <a:solidFill>
                  <a:srgbClr val="FFBD45"/>
                </a:solidFill>
              </a:rPr>
            </a:br>
            <a:r>
              <a:rPr lang="en-US" sz="3000" i="1" dirty="0">
                <a:solidFill>
                  <a:srgbClr val="FFBD45"/>
                </a:solidFill>
              </a:rPr>
              <a:t>at the opportune moment”</a:t>
            </a:r>
            <a:endParaRPr lang="en-US" sz="3000" i="1" dirty="0">
              <a:solidFill>
                <a:srgbClr val="F7FF9F"/>
              </a:solidFill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762000" y="3657600"/>
            <a:ext cx="7848600" cy="1373188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 dirty="0" err="1">
                <a:solidFill>
                  <a:srgbClr val="F7FF9F"/>
                </a:solidFill>
              </a:rPr>
              <a:t>NoteSeller’s</a:t>
            </a:r>
            <a:r>
              <a:rPr lang="en-US" sz="2800" b="1" dirty="0">
                <a:solidFill>
                  <a:srgbClr val="F7FF9F"/>
                </a:solidFill>
              </a:rPr>
              <a:t> frequently say things about the: Property, Payors or Documents that are obviously wrong or exaggerated… 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533400" y="51816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b="1" i="1" dirty="0">
                <a:solidFill>
                  <a:srgbClr val="FFBD45"/>
                </a:solidFill>
              </a:rPr>
              <a:t>Embarrassing them will not build rapport!</a:t>
            </a:r>
          </a:p>
          <a:p>
            <a:pPr algn="ctr"/>
            <a:endParaRPr lang="en-US" sz="2800" i="1" dirty="0">
              <a:solidFill>
                <a:srgbClr val="FFBD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  <p:bldP spid="788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>
                <a:solidFill>
                  <a:schemeClr val="accent1"/>
                </a:solidFill>
              </a:rPr>
              <a:t>Negotiating . . .</a:t>
            </a:r>
            <a:r>
              <a:rPr lang="en-US" sz="4400"/>
              <a:t> </a:t>
            </a:r>
          </a:p>
        </p:txBody>
      </p:sp>
      <p:sp>
        <p:nvSpPr>
          <p:cNvPr id="1392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lnSpc>
                <a:spcPct val="80000"/>
              </a:lnSpc>
              <a:spcBef>
                <a:spcPct val="50000"/>
              </a:spcBef>
              <a:buFont typeface="Wingdings" pitchFamily="1" charset="2"/>
              <a:buNone/>
            </a:pPr>
            <a:r>
              <a:rPr lang="en-US" b="0">
                <a:solidFill>
                  <a:srgbClr val="F7FF9F"/>
                </a:solidFill>
              </a:rPr>
              <a:t>Setting the customers expectations</a:t>
            </a:r>
          </a:p>
          <a:p>
            <a:pPr lvl="2">
              <a:lnSpc>
                <a:spcPct val="80000"/>
              </a:lnSpc>
              <a:spcBef>
                <a:spcPct val="50000"/>
              </a:spcBef>
              <a:buFont typeface="Wingdings" pitchFamily="1" charset="2"/>
              <a:buNone/>
            </a:pPr>
            <a:r>
              <a:rPr lang="en-US" b="0">
                <a:solidFill>
                  <a:srgbClr val="F7FF9F"/>
                </a:solidFill>
              </a:rPr>
              <a:t>Make clear…bid is subject to:</a:t>
            </a:r>
          </a:p>
          <a:p>
            <a:pPr lvl="3">
              <a:lnSpc>
                <a:spcPct val="80000"/>
              </a:lnSpc>
              <a:spcBef>
                <a:spcPct val="40000"/>
              </a:spcBef>
            </a:pPr>
            <a:r>
              <a:rPr lang="en-US" sz="2200">
                <a:solidFill>
                  <a:srgbClr val="F7FF9F"/>
                </a:solidFill>
              </a:rPr>
              <a:t>  </a:t>
            </a:r>
            <a:r>
              <a:rPr lang="en-US" sz="2800">
                <a:solidFill>
                  <a:srgbClr val="F7FF9F"/>
                </a:solidFill>
              </a:rPr>
              <a:t>Due Diligence</a:t>
            </a:r>
          </a:p>
          <a:p>
            <a:pPr lvl="4">
              <a:lnSpc>
                <a:spcPct val="80000"/>
              </a:lnSpc>
              <a:spcBef>
                <a:spcPct val="40000"/>
              </a:spcBef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Credit</a:t>
            </a:r>
          </a:p>
          <a:p>
            <a:pPr lvl="4">
              <a:lnSpc>
                <a:spcPct val="80000"/>
              </a:lnSpc>
              <a:spcBef>
                <a:spcPct val="40000"/>
              </a:spcBef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RE Value</a:t>
            </a:r>
          </a:p>
          <a:p>
            <a:pPr lvl="4">
              <a:lnSpc>
                <a:spcPct val="80000"/>
              </a:lnSpc>
              <a:spcBef>
                <a:spcPct val="40000"/>
              </a:spcBef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Title</a:t>
            </a:r>
          </a:p>
          <a:p>
            <a:pPr lvl="4">
              <a:lnSpc>
                <a:spcPct val="80000"/>
              </a:lnSpc>
              <a:spcBef>
                <a:spcPct val="40000"/>
              </a:spcBef>
              <a:buFont typeface="Wingdings" pitchFamily="1" charset="2"/>
              <a:buChar char="§"/>
            </a:pPr>
            <a:r>
              <a:rPr lang="en-US" sz="2800">
                <a:solidFill>
                  <a:srgbClr val="F7FF9F"/>
                </a:solidFill>
              </a:rPr>
              <a:t>Other documentation . . . </a:t>
            </a:r>
          </a:p>
          <a:p>
            <a:pPr lvl="3">
              <a:lnSpc>
                <a:spcPct val="80000"/>
              </a:lnSpc>
              <a:spcBef>
                <a:spcPct val="40000"/>
              </a:spcBef>
            </a:pPr>
            <a:r>
              <a:rPr lang="en-US" sz="2800">
                <a:solidFill>
                  <a:srgbClr val="F7FF9F"/>
                </a:solidFill>
              </a:rPr>
              <a:t>  Closing cost or additional expenses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>
              <a:solidFill>
                <a:srgbClr val="F7FF9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Eurostil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712</Words>
  <Application>Microsoft Macintosh PowerPoint</Application>
  <PresentationFormat>On-screen Show (4:3)</PresentationFormat>
  <Paragraphs>116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Narrow</vt:lpstr>
      <vt:lpstr>Eurostile</vt:lpstr>
      <vt:lpstr>Wingdings</vt:lpstr>
      <vt:lpstr>Default Design</vt:lpstr>
      <vt:lpstr>Negotiating with Note Sellers</vt:lpstr>
      <vt:lpstr>Negotiating . . .</vt:lpstr>
      <vt:lpstr>Questions for Note Seller</vt:lpstr>
      <vt:lpstr>Questions for Note Seller</vt:lpstr>
      <vt:lpstr>Questions for Note Seller</vt:lpstr>
      <vt:lpstr>Negotiating . . . </vt:lpstr>
      <vt:lpstr>Negotiating . . . </vt:lpstr>
      <vt:lpstr>Negotiating . . . </vt:lpstr>
      <vt:lpstr>Negotiating . . . </vt:lpstr>
      <vt:lpstr>Negotiating . . . </vt:lpstr>
      <vt:lpstr>Negotiating . . . </vt:lpstr>
      <vt:lpstr>Negotiating . . .</vt:lpstr>
      <vt:lpstr>Negotiating . . . </vt:lpstr>
      <vt:lpstr>Negotiating . . . </vt:lpstr>
      <vt:lpstr>Negotiating . . . </vt:lpstr>
      <vt:lpstr>Negotiating . . .</vt:lpstr>
      <vt:lpstr>Negotiating . . . </vt:lpstr>
      <vt:lpstr>Negotiating . . .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edit Master title style</dc:title>
  <dc:creator>Monkey Nuts</dc:creator>
  <cp:lastModifiedBy>Ellen Katz</cp:lastModifiedBy>
  <cp:revision>53</cp:revision>
  <cp:lastPrinted>2009-05-08T05:02:36Z</cp:lastPrinted>
  <dcterms:created xsi:type="dcterms:W3CDTF">2006-05-19T18:16:13Z</dcterms:created>
  <dcterms:modified xsi:type="dcterms:W3CDTF">2016-08-29T20:25:57Z</dcterms:modified>
</cp:coreProperties>
</file>