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48" r:id="rId1"/>
  </p:sldMasterIdLst>
  <p:notesMasterIdLst>
    <p:notesMasterId r:id="rId12"/>
  </p:notesMasterIdLst>
  <p:sldIdLst>
    <p:sldId id="256" r:id="rId2"/>
    <p:sldId id="258" r:id="rId3"/>
    <p:sldId id="257" r:id="rId4"/>
    <p:sldId id="259" r:id="rId5"/>
    <p:sldId id="260" r:id="rId6"/>
    <p:sldId id="261" r:id="rId7"/>
    <p:sldId id="263" r:id="rId8"/>
    <p:sldId id="264" r:id="rId9"/>
    <p:sldId id="265" r:id="rId10"/>
    <p:sldId id="266" r:id="rId11"/>
  </p:sldIdLst>
  <p:sldSz cx="9144000" cy="6858000" type="screen4x3"/>
  <p:notesSz cx="7086600" cy="9429750"/>
  <p:defaultTextStyle>
    <a:defPPr>
      <a:defRPr lang="en-US"/>
    </a:defPPr>
    <a:lvl1pPr algn="ctr" rtl="0" fontAlgn="base">
      <a:spcBef>
        <a:spcPct val="20000"/>
      </a:spcBef>
      <a:spcAft>
        <a:spcPct val="0"/>
      </a:spcAft>
      <a:defRPr sz="3600" b="1" kern="1200">
        <a:solidFill>
          <a:srgbClr val="FFFF99"/>
        </a:solidFill>
        <a:latin typeface="Arial" pitchFamily="34" charset="0"/>
        <a:ea typeface="MS PGothic" pitchFamily="34" charset="-128"/>
        <a:cs typeface="+mn-cs"/>
      </a:defRPr>
    </a:lvl1pPr>
    <a:lvl2pPr marL="457200" algn="ctr" rtl="0" fontAlgn="base">
      <a:spcBef>
        <a:spcPct val="20000"/>
      </a:spcBef>
      <a:spcAft>
        <a:spcPct val="0"/>
      </a:spcAft>
      <a:defRPr sz="3600" b="1" kern="1200">
        <a:solidFill>
          <a:srgbClr val="FFFF99"/>
        </a:solidFill>
        <a:latin typeface="Arial" pitchFamily="34" charset="0"/>
        <a:ea typeface="MS PGothic" pitchFamily="34" charset="-128"/>
        <a:cs typeface="+mn-cs"/>
      </a:defRPr>
    </a:lvl2pPr>
    <a:lvl3pPr marL="914400" algn="ctr" rtl="0" fontAlgn="base">
      <a:spcBef>
        <a:spcPct val="20000"/>
      </a:spcBef>
      <a:spcAft>
        <a:spcPct val="0"/>
      </a:spcAft>
      <a:defRPr sz="3600" b="1" kern="1200">
        <a:solidFill>
          <a:srgbClr val="FFFF99"/>
        </a:solidFill>
        <a:latin typeface="Arial" pitchFamily="34" charset="0"/>
        <a:ea typeface="MS PGothic" pitchFamily="34" charset="-128"/>
        <a:cs typeface="+mn-cs"/>
      </a:defRPr>
    </a:lvl3pPr>
    <a:lvl4pPr marL="1371600" algn="ctr" rtl="0" fontAlgn="base">
      <a:spcBef>
        <a:spcPct val="20000"/>
      </a:spcBef>
      <a:spcAft>
        <a:spcPct val="0"/>
      </a:spcAft>
      <a:defRPr sz="3600" b="1" kern="1200">
        <a:solidFill>
          <a:srgbClr val="FFFF99"/>
        </a:solidFill>
        <a:latin typeface="Arial" pitchFamily="34" charset="0"/>
        <a:ea typeface="MS PGothic" pitchFamily="34" charset="-128"/>
        <a:cs typeface="+mn-cs"/>
      </a:defRPr>
    </a:lvl4pPr>
    <a:lvl5pPr marL="1828800" algn="ctr" rtl="0" fontAlgn="base">
      <a:spcBef>
        <a:spcPct val="20000"/>
      </a:spcBef>
      <a:spcAft>
        <a:spcPct val="0"/>
      </a:spcAft>
      <a:defRPr sz="3600" b="1" kern="1200">
        <a:solidFill>
          <a:srgbClr val="FFFF99"/>
        </a:solidFill>
        <a:latin typeface="Arial" pitchFamily="34" charset="0"/>
        <a:ea typeface="MS PGothic" pitchFamily="34" charset="-128"/>
        <a:cs typeface="+mn-cs"/>
      </a:defRPr>
    </a:lvl5pPr>
    <a:lvl6pPr marL="2286000" algn="l" defTabSz="914400" rtl="0" eaLnBrk="1" latinLnBrk="0" hangingPunct="1">
      <a:defRPr sz="3600" b="1" kern="1200">
        <a:solidFill>
          <a:srgbClr val="FFFF99"/>
        </a:solidFill>
        <a:latin typeface="Arial" pitchFamily="34" charset="0"/>
        <a:ea typeface="MS PGothic" pitchFamily="34" charset="-128"/>
        <a:cs typeface="+mn-cs"/>
      </a:defRPr>
    </a:lvl6pPr>
    <a:lvl7pPr marL="2743200" algn="l" defTabSz="914400" rtl="0" eaLnBrk="1" latinLnBrk="0" hangingPunct="1">
      <a:defRPr sz="3600" b="1" kern="1200">
        <a:solidFill>
          <a:srgbClr val="FFFF99"/>
        </a:solidFill>
        <a:latin typeface="Arial" pitchFamily="34" charset="0"/>
        <a:ea typeface="MS PGothic" pitchFamily="34" charset="-128"/>
        <a:cs typeface="+mn-cs"/>
      </a:defRPr>
    </a:lvl7pPr>
    <a:lvl8pPr marL="3200400" algn="l" defTabSz="914400" rtl="0" eaLnBrk="1" latinLnBrk="0" hangingPunct="1">
      <a:defRPr sz="3600" b="1" kern="1200">
        <a:solidFill>
          <a:srgbClr val="FFFF99"/>
        </a:solidFill>
        <a:latin typeface="Arial" pitchFamily="34" charset="0"/>
        <a:ea typeface="MS PGothic" pitchFamily="34" charset="-128"/>
        <a:cs typeface="+mn-cs"/>
      </a:defRPr>
    </a:lvl8pPr>
    <a:lvl9pPr marL="3657600" algn="l" defTabSz="914400" rtl="0" eaLnBrk="1" latinLnBrk="0" hangingPunct="1">
      <a:defRPr sz="3600" b="1" kern="1200">
        <a:solidFill>
          <a:srgbClr val="FFFF99"/>
        </a:solidFill>
        <a:latin typeface="Arial" pitchFamily="34" charset="0"/>
        <a:ea typeface="MS PGothic" pitchFamily="34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82" d="100"/>
          <a:sy n="182" d="100"/>
        </p:scale>
        <p:origin x="-147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notesMaster" Target="notesMasters/notesMaster1.xml"/><Relationship Id="rId13" Type="http://schemas.openxmlformats.org/officeDocument/2006/relationships/printerSettings" Target="printerSettings/printerSettings1.bin"/><Relationship Id="rId14" Type="http://schemas.openxmlformats.org/officeDocument/2006/relationships/presProps" Target="presProps.xml"/><Relationship Id="rId15" Type="http://schemas.openxmlformats.org/officeDocument/2006/relationships/viewProps" Target="viewProps.xml"/><Relationship Id="rId16" Type="http://schemas.openxmlformats.org/officeDocument/2006/relationships/theme" Target="theme/theme1.xml"/><Relationship Id="rId1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0225" cy="471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14788" y="0"/>
            <a:ext cx="3070225" cy="471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45E0715-A8DC-B44E-B410-B24BD0666E2F}" type="datetimeFigureOut">
              <a:rPr lang="en-US" smtClean="0"/>
              <a:t>4/12/16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5863" y="708025"/>
            <a:ext cx="4714875" cy="35353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8025" y="4479925"/>
            <a:ext cx="5670550" cy="424338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956675"/>
            <a:ext cx="3070225" cy="4714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14788" y="8956675"/>
            <a:ext cx="3070225" cy="4714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329A6E-9A1F-0C4F-83E4-AA1E0ECD58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20312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5346 Wayne Ave Kansas City, MO 64110</a:t>
            </a:r>
            <a:r>
              <a:rPr lang="en-US" dirty="0" smtClean="0">
                <a:effectLst/>
              </a:rPr>
              <a:t>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329A6E-9A1F-0C4F-83E4-AA1E0ECD5862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01334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1441 Bobolink Ave Birmingham AL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329A6E-9A1F-0C4F-83E4-AA1E0ECD5862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013347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1441 Bobolink Ave Birmingham AL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329A6E-9A1F-0C4F-83E4-AA1E0ECD5862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01334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9C6D36-828F-8144-9EA5-3CCAE21C646C}" type="datetimeFigureOut">
              <a:rPr lang="en-US" smtClean="0"/>
              <a:t>4/12/16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b="0" smtClean="0">
                <a:latin typeface="Lucida Grande"/>
                <a:ea typeface="Lucida Grande"/>
                <a:cs typeface="Lucida Grande"/>
              </a:rPr>
              <a:t>© Copyright NoteSchool 2013. All Rights Reserved.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1C81E-74AE-BA49-B650-C223E495B9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95105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9C6D36-828F-8144-9EA5-3CCAE21C646C}" type="datetimeFigureOut">
              <a:rPr lang="en-US" smtClean="0"/>
              <a:t>4/12/16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b="0" smtClean="0">
                <a:latin typeface="Lucida Grande"/>
                <a:ea typeface="Lucida Grande"/>
                <a:cs typeface="Lucida Grande"/>
              </a:rPr>
              <a:t>© Copyright NoteSchool 2013. All Rights Reserved.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1C81E-74AE-BA49-B650-C223E495B9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23009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9C6D36-828F-8144-9EA5-3CCAE21C646C}" type="datetimeFigureOut">
              <a:rPr lang="en-US" smtClean="0"/>
              <a:t>4/12/16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b="0" smtClean="0">
                <a:latin typeface="Lucida Grande"/>
                <a:ea typeface="Lucida Grande"/>
                <a:cs typeface="Lucida Grande"/>
              </a:rPr>
              <a:t>© Copyright NoteSchool 2013. All Rights Reserved.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1C81E-74AE-BA49-B650-C223E495B9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153959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6122277" y="640080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rgbClr val="FCFFAE"/>
                </a:solidFill>
              </a:defRPr>
            </a:lvl1pPr>
          </a:lstStyle>
          <a:p>
            <a:r>
              <a:rPr lang="en-US" b="0" smtClean="0">
                <a:latin typeface="Lucida Grande"/>
                <a:ea typeface="Lucida Grande"/>
                <a:cs typeface="Lucida Grande"/>
              </a:rPr>
              <a:t>© Copyright NoteSchool 2013. All Rights Reserved.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AutoShape 6"/>
          <p:cNvSpPr>
            <a:spLocks noChangeArrowheads="1"/>
          </p:cNvSpPr>
          <p:nvPr userDrawn="1"/>
        </p:nvSpPr>
        <p:spPr bwMode="auto">
          <a:xfrm>
            <a:off x="685800" y="304800"/>
            <a:ext cx="7924800" cy="5638800"/>
          </a:xfrm>
          <a:prstGeom prst="plaque">
            <a:avLst>
              <a:gd name="adj" fmla="val 7005"/>
            </a:avLst>
          </a:prstGeom>
          <a:noFill/>
          <a:ln w="50800">
            <a:solidFill>
              <a:schemeClr val="accent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l">
              <a:spcBef>
                <a:spcPct val="0"/>
              </a:spcBef>
            </a:pPr>
            <a:endParaRPr lang="en-US" sz="2800" b="0">
              <a:solidFill>
                <a:schemeClr val="accent1"/>
              </a:solidFill>
            </a:endParaRPr>
          </a:p>
        </p:txBody>
      </p:sp>
      <p:sp>
        <p:nvSpPr>
          <p:cNvPr id="5" name="Title 11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990599"/>
          </a:xfrm>
        </p:spPr>
        <p:txBody>
          <a:bodyPr/>
          <a:lstStyle>
            <a:lvl1pPr>
              <a:defRPr>
                <a:solidFill>
                  <a:srgbClr val="B1D6FE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Subtitle 12"/>
          <p:cNvSpPr>
            <a:spLocks noGrp="1"/>
          </p:cNvSpPr>
          <p:nvPr>
            <p:ph type="subTitle" idx="1"/>
          </p:nvPr>
        </p:nvSpPr>
        <p:spPr>
          <a:xfrm>
            <a:off x="1371600" y="1752600"/>
            <a:ext cx="6400800" cy="3886200"/>
          </a:xfrm>
        </p:spPr>
        <p:txBody>
          <a:bodyPr/>
          <a:lstStyle>
            <a:lvl1pPr>
              <a:defRPr>
                <a:solidFill>
                  <a:srgbClr val="FCFFAE"/>
                </a:solidFill>
              </a:defRPr>
            </a:lvl1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1579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9C6D36-828F-8144-9EA5-3CCAE21C646C}" type="datetimeFigureOut">
              <a:rPr lang="en-US" smtClean="0"/>
              <a:t>4/12/16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b="0" smtClean="0">
                <a:latin typeface="Lucida Grande"/>
                <a:ea typeface="Lucida Grande"/>
                <a:cs typeface="Lucida Grande"/>
              </a:rPr>
              <a:t>© Copyright NoteSchool 2013. All Rights Reserved.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1C81E-74AE-BA49-B650-C223E495B9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9399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9C6D36-828F-8144-9EA5-3CCAE21C646C}" type="datetimeFigureOut">
              <a:rPr lang="en-US" smtClean="0"/>
              <a:t>4/12/16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b="0" smtClean="0">
                <a:latin typeface="Lucida Grande"/>
                <a:ea typeface="Lucida Grande"/>
                <a:cs typeface="Lucida Grande"/>
              </a:rPr>
              <a:t>© Copyright NoteSchool 2013. All Rights Reserved.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1C81E-74AE-BA49-B650-C223E495B9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57442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9C6D36-828F-8144-9EA5-3CCAE21C646C}" type="datetimeFigureOut">
              <a:rPr lang="en-US" smtClean="0"/>
              <a:t>4/12/16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b="0" smtClean="0">
                <a:latin typeface="Lucida Grande"/>
                <a:ea typeface="Lucida Grande"/>
                <a:cs typeface="Lucida Grande"/>
              </a:rPr>
              <a:t>© Copyright NoteSchool 2013. All Rights Reserved.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1C81E-74AE-BA49-B650-C223E495B9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08701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9C6D36-828F-8144-9EA5-3CCAE21C646C}" type="datetimeFigureOut">
              <a:rPr lang="en-US" smtClean="0"/>
              <a:t>4/12/16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b="0" smtClean="0">
                <a:latin typeface="Lucida Grande"/>
                <a:ea typeface="Lucida Grande"/>
                <a:cs typeface="Lucida Grande"/>
              </a:rPr>
              <a:t>© Copyright NoteSchool 2013. All Rights Reserved.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1C81E-74AE-BA49-B650-C223E495B9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4087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9C6D36-828F-8144-9EA5-3CCAE21C646C}" type="datetimeFigureOut">
              <a:rPr lang="en-US" smtClean="0"/>
              <a:t>4/12/16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b="0" smtClean="0">
                <a:latin typeface="Lucida Grande"/>
                <a:ea typeface="Lucida Grande"/>
                <a:cs typeface="Lucida Grande"/>
              </a:rPr>
              <a:t>© Copyright NoteSchool 2013.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1C81E-74AE-BA49-B650-C223E495B9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17321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9C6D36-828F-8144-9EA5-3CCAE21C646C}" type="datetimeFigureOut">
              <a:rPr lang="en-US" smtClean="0"/>
              <a:t>4/12/16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b="0" smtClean="0">
                <a:latin typeface="Lucida Grande"/>
                <a:ea typeface="Lucida Grande"/>
                <a:cs typeface="Lucida Grande"/>
              </a:rPr>
              <a:t>© Copyright NoteSchool 2013. All Rights Reserved.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1C81E-74AE-BA49-B650-C223E495B9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49694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9C6D36-828F-8144-9EA5-3CCAE21C646C}" type="datetimeFigureOut">
              <a:rPr lang="en-US" smtClean="0"/>
              <a:t>4/12/16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b="0" smtClean="0">
                <a:latin typeface="Lucida Grande"/>
                <a:ea typeface="Lucida Grande"/>
                <a:cs typeface="Lucida Grande"/>
              </a:rPr>
              <a:t>© Copyright NoteSchool 2013. All Rights Reserved.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1C81E-74AE-BA49-B650-C223E495B9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09381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9C6D36-828F-8144-9EA5-3CCAE21C646C}" type="datetimeFigureOut">
              <a:rPr lang="en-US" smtClean="0"/>
              <a:t>4/12/16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b="0" smtClean="0">
                <a:latin typeface="Lucida Grande"/>
                <a:ea typeface="Lucida Grande"/>
                <a:cs typeface="Lucida Grande"/>
              </a:rPr>
              <a:t>© Copyright NoteSchool 2013. All Rights Reserved.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1C81E-74AE-BA49-B650-C223E495B9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90828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9C6D36-828F-8144-9EA5-3CCAE21C646C}" type="datetimeFigureOut">
              <a:rPr lang="en-US" smtClean="0"/>
              <a:t>4/12/16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b="0" smtClean="0">
                <a:latin typeface="Lucida Grande"/>
                <a:ea typeface="Lucida Grande"/>
                <a:cs typeface="Lucida Grande"/>
              </a:rPr>
              <a:t>© Copyright NoteSchool 2013. All Rights Reserved.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81C81E-74AE-BA49-B650-C223E495B9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5612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9" r:id="rId1"/>
    <p:sldLayoutId id="2147483950" r:id="rId2"/>
    <p:sldLayoutId id="2147483951" r:id="rId3"/>
    <p:sldLayoutId id="2147483952" r:id="rId4"/>
    <p:sldLayoutId id="2147483953" r:id="rId5"/>
    <p:sldLayoutId id="2147483954" r:id="rId6"/>
    <p:sldLayoutId id="2147483955" r:id="rId7"/>
    <p:sldLayoutId id="2147483956" r:id="rId8"/>
    <p:sldLayoutId id="2147483957" r:id="rId9"/>
    <p:sldLayoutId id="2147483958" r:id="rId10"/>
    <p:sldLayoutId id="2147483959" r:id="rId11"/>
    <p:sldLayoutId id="2147483946" r:id="rId12"/>
  </p:sldLayoutIdLst>
  <p:hf sldNum="0" hd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tiff"/><Relationship Id="rId4" Type="http://schemas.openxmlformats.org/officeDocument/2006/relationships/image" Target="../media/image3.tiff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4" Type="http://schemas.openxmlformats.org/officeDocument/2006/relationships/image" Target="../media/image3.tiff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tif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3" Type="http://schemas.openxmlformats.org/officeDocument/2006/relationships/image" Target="../media/image5.tif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4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tiff"/><Relationship Id="rId4" Type="http://schemas.openxmlformats.org/officeDocument/2006/relationships/image" Target="../media/image3.tiff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National Asset Advisors &amp;</a:t>
            </a:r>
            <a:br>
              <a:rPr lang="en-US" dirty="0" smtClean="0"/>
            </a:br>
            <a:r>
              <a:rPr lang="en-US" dirty="0" smtClean="0"/>
              <a:t>National Asset Mortgage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Servicing, Originating and Managing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71124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2514277"/>
            <a:ext cx="5659596" cy="3650671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0" y="578017"/>
            <a:ext cx="325182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000000"/>
                </a:solidFill>
              </a:rPr>
              <a:t>Purchased in Late 2015</a:t>
            </a:r>
            <a:endParaRPr lang="en-US" sz="2800" dirty="0">
              <a:solidFill>
                <a:srgbClr val="000000"/>
              </a:solidFill>
            </a:endParaRPr>
          </a:p>
        </p:txBody>
      </p:sp>
      <p:sp>
        <p:nvSpPr>
          <p:cNvPr id="8" name="Right Arrow 7"/>
          <p:cNvSpPr/>
          <p:nvPr/>
        </p:nvSpPr>
        <p:spPr>
          <a:xfrm>
            <a:off x="3342536" y="641998"/>
            <a:ext cx="2156250" cy="760644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rgbClr val="000000"/>
                </a:solidFill>
              </a:rPr>
              <a:t>Manage it</a:t>
            </a:r>
            <a:endParaRPr lang="en-US" sz="2800" dirty="0">
              <a:solidFill>
                <a:srgbClr val="000000"/>
              </a:solidFill>
            </a:endParaRPr>
          </a:p>
        </p:txBody>
      </p:sp>
      <p:pic>
        <p:nvPicPr>
          <p:cNvPr id="10" name="Picture 9" descr="NAA logo.tif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9598" y="690844"/>
            <a:ext cx="3484401" cy="620510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5659599" y="2323772"/>
            <a:ext cx="3484401" cy="62051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Review Bids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5665461" y="3112383"/>
            <a:ext cx="3484401" cy="969995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Under Contract at </a:t>
            </a:r>
            <a:r>
              <a:rPr lang="en-US" dirty="0">
                <a:solidFill>
                  <a:schemeClr val="tx1"/>
                </a:solidFill>
              </a:rPr>
              <a:t>f</a:t>
            </a:r>
            <a:r>
              <a:rPr lang="en-US" dirty="0" smtClean="0">
                <a:solidFill>
                  <a:schemeClr val="tx1"/>
                </a:solidFill>
              </a:rPr>
              <a:t>ull price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5666576" y="4241702"/>
            <a:ext cx="3484401" cy="62051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0000"/>
                </a:solidFill>
              </a:rPr>
              <a:t>Minor rehab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6" name="Down Arrow 15"/>
          <p:cNvSpPr/>
          <p:nvPr/>
        </p:nvSpPr>
        <p:spPr>
          <a:xfrm>
            <a:off x="7068871" y="1402642"/>
            <a:ext cx="774575" cy="732741"/>
          </a:xfrm>
          <a:prstGeom prst="down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6978" y="6164948"/>
            <a:ext cx="5659598" cy="69305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dirty="0">
                <a:solidFill>
                  <a:schemeClr val="tx1"/>
                </a:solidFill>
              </a:rPr>
              <a:t>1441 Bobolink Ave Birmingham AL</a:t>
            </a:r>
            <a:endParaRPr lang="en-US" sz="2000" dirty="0"/>
          </a:p>
        </p:txBody>
      </p:sp>
      <p:sp>
        <p:nvSpPr>
          <p:cNvPr id="11" name="Rectangle 10"/>
          <p:cNvSpPr/>
          <p:nvPr/>
        </p:nvSpPr>
        <p:spPr>
          <a:xfrm>
            <a:off x="5666576" y="5005331"/>
            <a:ext cx="3484401" cy="62051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0000"/>
                </a:solidFill>
              </a:rPr>
              <a:t>Closed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5666576" y="5778240"/>
            <a:ext cx="3484401" cy="976829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0000"/>
                </a:solidFill>
              </a:rPr>
              <a:t>Win-Win</a:t>
            </a:r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621470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  <p:bldP spid="11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Working to Save our Clients Money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Servicing Delinquent Notes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100615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5346 Wayne Ave Kansas City, MO 64110 for NAA.tif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2114890"/>
            <a:ext cx="5659596" cy="4449445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0" y="578017"/>
            <a:ext cx="325182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000000"/>
                </a:solidFill>
              </a:rPr>
              <a:t>20 Month delinquent note </a:t>
            </a:r>
            <a:endParaRPr lang="en-US" sz="2800" dirty="0">
              <a:solidFill>
                <a:srgbClr val="000000"/>
              </a:solidFill>
            </a:endParaRPr>
          </a:p>
        </p:txBody>
      </p:sp>
      <p:sp>
        <p:nvSpPr>
          <p:cNvPr id="8" name="Right Arrow 7"/>
          <p:cNvSpPr/>
          <p:nvPr/>
        </p:nvSpPr>
        <p:spPr>
          <a:xfrm>
            <a:off x="3342536" y="641998"/>
            <a:ext cx="2156250" cy="760644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rgbClr val="000000"/>
                </a:solidFill>
              </a:rPr>
              <a:t>Transferred</a:t>
            </a:r>
            <a:endParaRPr lang="en-US" sz="2800" dirty="0">
              <a:solidFill>
                <a:srgbClr val="000000"/>
              </a:solidFill>
            </a:endParaRPr>
          </a:p>
        </p:txBody>
      </p:sp>
      <p:pic>
        <p:nvPicPr>
          <p:cNvPr id="10" name="Picture 9" descr="NAA logo.tif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9598" y="690844"/>
            <a:ext cx="3484401" cy="620510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5659599" y="2826188"/>
            <a:ext cx="3484401" cy="62051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Occupancy Check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5665461" y="3892706"/>
            <a:ext cx="3484401" cy="62051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Vacant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5665461" y="4995339"/>
            <a:ext cx="3484401" cy="62051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0000"/>
                </a:solidFill>
              </a:rPr>
              <a:t>Clean-out Bid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6" name="Down Arrow 15"/>
          <p:cNvSpPr/>
          <p:nvPr/>
        </p:nvSpPr>
        <p:spPr>
          <a:xfrm>
            <a:off x="7068871" y="1612005"/>
            <a:ext cx="774575" cy="921146"/>
          </a:xfrm>
          <a:prstGeom prst="down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0" y="6322410"/>
            <a:ext cx="5659598" cy="53559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dirty="0">
                <a:solidFill>
                  <a:schemeClr val="tx1"/>
                </a:solidFill>
              </a:rPr>
              <a:t>5346 Wayne Ave Kansas City, MO 64110</a:t>
            </a:r>
            <a:r>
              <a:rPr lang="en-US" sz="20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64720672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NAA logo.tif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0424" y="309012"/>
            <a:ext cx="4982403" cy="887278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83739" y="3244945"/>
            <a:ext cx="22260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$3365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2874198" y="1603848"/>
            <a:ext cx="3484401" cy="62051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0000"/>
                </a:solidFill>
              </a:rPr>
              <a:t>Clean-out Bid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463852" y="4171993"/>
            <a:ext cx="22260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$1500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595856" y="3182140"/>
            <a:ext cx="222603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$500 C4K</a:t>
            </a:r>
            <a:endParaRPr lang="en-US" dirty="0">
              <a:solidFill>
                <a:schemeClr val="tx1"/>
              </a:solidFill>
            </a:endParaRPr>
          </a:p>
        </p:txBody>
      </p:sp>
      <p:cxnSp>
        <p:nvCxnSpPr>
          <p:cNvPr id="16" name="Straight Arrow Connector 15"/>
          <p:cNvCxnSpPr/>
          <p:nvPr/>
        </p:nvCxnSpPr>
        <p:spPr>
          <a:xfrm flipH="1">
            <a:off x="1918993" y="2365670"/>
            <a:ext cx="900182" cy="942081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>
            <a:off x="4528823" y="2365670"/>
            <a:ext cx="27912" cy="174459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>
            <a:off x="6358599" y="2365670"/>
            <a:ext cx="863792" cy="942081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" name="Rounded Rectangle 23"/>
          <p:cNvSpPr/>
          <p:nvPr/>
        </p:nvSpPr>
        <p:spPr>
          <a:xfrm>
            <a:off x="1918993" y="5596658"/>
            <a:ext cx="5303398" cy="1053735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0000"/>
                </a:solidFill>
              </a:rPr>
              <a:t>Savings: $1865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25" name="&quot;No&quot; Symbol 24"/>
          <p:cNvSpPr/>
          <p:nvPr/>
        </p:nvSpPr>
        <p:spPr>
          <a:xfrm>
            <a:off x="6859526" y="3182140"/>
            <a:ext cx="1814321" cy="1270113"/>
          </a:xfrm>
          <a:prstGeom prst="noSmoking">
            <a:avLst/>
          </a:prstGeom>
          <a:solidFill>
            <a:srgbClr val="FF0000">
              <a:alpha val="50000"/>
            </a:srgbClr>
          </a:solidFill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309770" y="2740706"/>
            <a:ext cx="70479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rgbClr val="000000"/>
                </a:solidFill>
              </a:rPr>
              <a:t>1st</a:t>
            </a:r>
            <a:endParaRPr lang="en-US" sz="1600" dirty="0">
              <a:solidFill>
                <a:srgbClr val="000000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869994" y="2740706"/>
            <a:ext cx="70479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rgbClr val="000000"/>
                </a:solidFill>
              </a:rPr>
              <a:t>3rd</a:t>
            </a:r>
            <a:endParaRPr lang="en-US" sz="1600" dirty="0">
              <a:solidFill>
                <a:srgbClr val="000000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4631257" y="2740706"/>
            <a:ext cx="70479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rgbClr val="000000"/>
                </a:solidFill>
              </a:rPr>
              <a:t>2nd</a:t>
            </a:r>
            <a:endParaRPr lang="en-US" sz="16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036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  <p:bldP spid="14" grpId="0"/>
      <p:bldP spid="24" grpId="0" animBg="1"/>
      <p:bldP spid="25" grpId="0" animBg="1"/>
      <p:bldP spid="26" grpId="0"/>
      <p:bldP spid="27" grpId="0"/>
      <p:bldP spid="2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Genuine Care for Our Customers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Originating Loans for Investors and Home Owners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250775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a0538400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276" y="2348214"/>
            <a:ext cx="1270918" cy="3783198"/>
          </a:xfrm>
          <a:prstGeom prst="rect">
            <a:avLst/>
          </a:prstGeom>
        </p:spPr>
      </p:pic>
      <p:pic>
        <p:nvPicPr>
          <p:cNvPr id="12" name="Picture 11" descr="NAM logo.tif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9049" y="270341"/>
            <a:ext cx="5562600" cy="132080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1270" y="6131412"/>
            <a:ext cx="18588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 smtClean="0">
                <a:solidFill>
                  <a:srgbClr val="000000"/>
                </a:solidFill>
              </a:rPr>
              <a:t>Buy &amp; Hold Investor</a:t>
            </a:r>
            <a:endParaRPr lang="en-US" sz="1800" dirty="0">
              <a:solidFill>
                <a:srgbClr val="000000"/>
              </a:solidFill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6140777" y="4798542"/>
            <a:ext cx="2916869" cy="1353805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0000"/>
                </a:solidFill>
              </a:rPr>
              <a:t>High DTI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888956" y="2875092"/>
            <a:ext cx="2707524" cy="1200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000000"/>
                </a:solidFill>
              </a:rPr>
              <a:t>Pre-Qualify for an Investment Property</a:t>
            </a:r>
            <a:endParaRPr lang="en-US" sz="2400" dirty="0">
              <a:solidFill>
                <a:srgbClr val="000000"/>
              </a:solidFill>
            </a:endParaRPr>
          </a:p>
        </p:txBody>
      </p:sp>
      <p:sp>
        <p:nvSpPr>
          <p:cNvPr id="16" name="Bent-Up Arrow 15"/>
          <p:cNvSpPr/>
          <p:nvPr/>
        </p:nvSpPr>
        <p:spPr>
          <a:xfrm>
            <a:off x="1821298" y="4284723"/>
            <a:ext cx="2581918" cy="886254"/>
          </a:xfrm>
          <a:prstGeom prst="bentUp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Bent-Up Arrow 16"/>
          <p:cNvSpPr/>
          <p:nvPr/>
        </p:nvSpPr>
        <p:spPr>
          <a:xfrm flipV="1">
            <a:off x="5596481" y="3431105"/>
            <a:ext cx="2351638" cy="873423"/>
          </a:xfrm>
          <a:prstGeom prst="bentUp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40673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/>
      <p:bldP spid="16" grpId="0" animBg="1"/>
      <p:bldP spid="1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a0538400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276" y="2348214"/>
            <a:ext cx="1270918" cy="3783198"/>
          </a:xfrm>
          <a:prstGeom prst="rect">
            <a:avLst/>
          </a:prstGeom>
        </p:spPr>
      </p:pic>
      <p:pic>
        <p:nvPicPr>
          <p:cNvPr id="4" name="Picture 3" descr="NAM logo.tif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9049" y="270341"/>
            <a:ext cx="5562600" cy="13208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87136" y="6152347"/>
            <a:ext cx="15919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 smtClean="0">
                <a:solidFill>
                  <a:srgbClr val="000000"/>
                </a:solidFill>
              </a:rPr>
              <a:t>Buy &amp; Hold Investor</a:t>
            </a:r>
            <a:endParaRPr lang="en-US" sz="1800" dirty="0">
              <a:solidFill>
                <a:srgbClr val="000000"/>
              </a:solidFill>
            </a:endParaRPr>
          </a:p>
        </p:txBody>
      </p:sp>
      <p:sp>
        <p:nvSpPr>
          <p:cNvPr id="6" name="Bent-Up Arrow 5"/>
          <p:cNvSpPr/>
          <p:nvPr/>
        </p:nvSpPr>
        <p:spPr>
          <a:xfrm rot="5400000" flipV="1">
            <a:off x="2170174" y="2268250"/>
            <a:ext cx="1779486" cy="1346784"/>
          </a:xfrm>
          <a:prstGeom prst="bentUp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2491197" y="1922533"/>
            <a:ext cx="73968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dirty="0" smtClean="0">
                <a:solidFill>
                  <a:srgbClr val="000000"/>
                </a:solidFill>
              </a:rPr>
              <a:t>?</a:t>
            </a:r>
            <a:endParaRPr lang="en-US" sz="6600" dirty="0">
              <a:solidFill>
                <a:srgbClr val="000000"/>
              </a:solidFill>
            </a:endParaRPr>
          </a:p>
        </p:txBody>
      </p:sp>
      <p:pic>
        <p:nvPicPr>
          <p:cNvPr id="8" name="Picture 7" descr="skd181973sdc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9131" y="2051899"/>
            <a:ext cx="2697480" cy="347472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5596480" y="3789259"/>
            <a:ext cx="1884102" cy="1360783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5854668" y="3503145"/>
            <a:ext cx="1821298" cy="1332870"/>
          </a:xfrm>
          <a:prstGeom prst="rect">
            <a:avLst/>
          </a:prstGeom>
          <a:solidFill>
            <a:schemeClr val="bg1">
              <a:lumMod val="75000"/>
              <a:alpha val="74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rgbClr val="000000"/>
                </a:solidFill>
              </a:rPr>
              <a:t>Daughter: </a:t>
            </a:r>
          </a:p>
          <a:p>
            <a:pPr algn="ctr"/>
            <a:r>
              <a:rPr lang="en-US" sz="2400" dirty="0" smtClean="0">
                <a:solidFill>
                  <a:srgbClr val="000000"/>
                </a:solidFill>
              </a:rPr>
              <a:t>First time homeowner</a:t>
            </a:r>
            <a:endParaRPr lang="en-US" sz="2400" dirty="0">
              <a:solidFill>
                <a:srgbClr val="00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414438" y="3949713"/>
            <a:ext cx="231674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0000"/>
                </a:solidFill>
              </a:rPr>
              <a:t>Co-Buyers ?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3" name="&quot;No&quot; Symbol 12"/>
          <p:cNvSpPr/>
          <p:nvPr/>
        </p:nvSpPr>
        <p:spPr>
          <a:xfrm>
            <a:off x="2554004" y="3949713"/>
            <a:ext cx="1814321" cy="1270113"/>
          </a:xfrm>
          <a:prstGeom prst="noSmoking">
            <a:avLst/>
          </a:prstGeom>
          <a:solidFill>
            <a:srgbClr val="FF0000">
              <a:alpha val="50000"/>
            </a:srgbClr>
          </a:solidFill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477852" y="5613738"/>
            <a:ext cx="261875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000000"/>
                </a:solidFill>
              </a:rPr>
              <a:t>Own Her Own?</a:t>
            </a:r>
            <a:endParaRPr lang="en-US" sz="3200" dirty="0">
              <a:solidFill>
                <a:srgbClr val="000000"/>
              </a:solidFill>
            </a:endParaRPr>
          </a:p>
        </p:txBody>
      </p:sp>
      <p:sp>
        <p:nvSpPr>
          <p:cNvPr id="15" name="Line Callout 2 14"/>
          <p:cNvSpPr/>
          <p:nvPr/>
        </p:nvSpPr>
        <p:spPr>
          <a:xfrm>
            <a:off x="7801577" y="5031410"/>
            <a:ext cx="1130462" cy="816470"/>
          </a:xfrm>
          <a:prstGeom prst="borderCallout2">
            <a:avLst>
              <a:gd name="adj1" fmla="val 37553"/>
              <a:gd name="adj2" fmla="val -7098"/>
              <a:gd name="adj3" fmla="val 27297"/>
              <a:gd name="adj4" fmla="val -29630"/>
              <a:gd name="adj5" fmla="val 89423"/>
              <a:gd name="adj6" fmla="val -31852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YES!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550350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11" grpId="0" animBg="1"/>
      <p:bldP spid="12" grpId="0"/>
      <p:bldP spid="13" grpId="0" animBg="1"/>
      <p:bldP spid="14" grpId="0"/>
      <p:bldP spid="1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Putting All the Pieces Together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Managing Assets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83932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2514277"/>
            <a:ext cx="5659596" cy="3650671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0" y="578017"/>
            <a:ext cx="325182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000000"/>
                </a:solidFill>
              </a:rPr>
              <a:t>Purchased in Late 2015</a:t>
            </a:r>
            <a:endParaRPr lang="en-US" sz="2800" dirty="0">
              <a:solidFill>
                <a:srgbClr val="000000"/>
              </a:solidFill>
            </a:endParaRPr>
          </a:p>
        </p:txBody>
      </p:sp>
      <p:sp>
        <p:nvSpPr>
          <p:cNvPr id="8" name="Right Arrow 7"/>
          <p:cNvSpPr/>
          <p:nvPr/>
        </p:nvSpPr>
        <p:spPr>
          <a:xfrm>
            <a:off x="3342536" y="641998"/>
            <a:ext cx="2156250" cy="760644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rgbClr val="000000"/>
                </a:solidFill>
              </a:rPr>
              <a:t>Manage it</a:t>
            </a:r>
            <a:endParaRPr lang="en-US" sz="2800" dirty="0">
              <a:solidFill>
                <a:srgbClr val="000000"/>
              </a:solidFill>
            </a:endParaRPr>
          </a:p>
        </p:txBody>
      </p:sp>
      <p:pic>
        <p:nvPicPr>
          <p:cNvPr id="10" name="Picture 9" descr="NAA logo.tif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9598" y="690844"/>
            <a:ext cx="3484401" cy="620510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5659599" y="2323772"/>
            <a:ext cx="3484401" cy="62051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Occupancy Check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5665461" y="3112383"/>
            <a:ext cx="3484401" cy="969995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Vacant &amp; Unsecured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5666576" y="4241702"/>
            <a:ext cx="3484401" cy="62051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0000"/>
                </a:solidFill>
              </a:rPr>
              <a:t>Secure &amp; Bids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6" name="Down Arrow 15"/>
          <p:cNvSpPr/>
          <p:nvPr/>
        </p:nvSpPr>
        <p:spPr>
          <a:xfrm>
            <a:off x="7068871" y="1402642"/>
            <a:ext cx="774575" cy="732741"/>
          </a:xfrm>
          <a:prstGeom prst="down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6978" y="6164948"/>
            <a:ext cx="5659598" cy="69305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dirty="0">
                <a:solidFill>
                  <a:schemeClr val="tx1"/>
                </a:solidFill>
              </a:rPr>
              <a:t>1441 Bobolink Ave Birmingham AL</a:t>
            </a:r>
            <a:endParaRPr lang="en-US" sz="2000" dirty="0"/>
          </a:p>
        </p:txBody>
      </p:sp>
      <p:sp>
        <p:nvSpPr>
          <p:cNvPr id="11" name="Rectangle 10"/>
          <p:cNvSpPr/>
          <p:nvPr/>
        </p:nvSpPr>
        <p:spPr>
          <a:xfrm>
            <a:off x="5666576" y="5005331"/>
            <a:ext cx="3484401" cy="62051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0000"/>
                </a:solidFill>
              </a:rPr>
              <a:t>Record &amp; Insure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5666576" y="5778240"/>
            <a:ext cx="3484401" cy="976829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0000"/>
                </a:solidFill>
              </a:rPr>
              <a:t>Market with Terms</a:t>
            </a:r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51836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  <p:bldP spid="11" grpId="0" animBg="1"/>
      <p:bldP spid="12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252</TotalTime>
  <Words>178</Words>
  <Application>Microsoft Macintosh PowerPoint</Application>
  <PresentationFormat>On-screen Show (4:3)</PresentationFormat>
  <Paragraphs>54</Paragraphs>
  <Slides>10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Office Theme</vt:lpstr>
      <vt:lpstr>National Asset Advisors &amp; National Asset Mortgage</vt:lpstr>
      <vt:lpstr>Working to Save our Clients Money</vt:lpstr>
      <vt:lpstr>PowerPoint Presentation</vt:lpstr>
      <vt:lpstr>PowerPoint Presentation</vt:lpstr>
      <vt:lpstr>Genuine Care for Our Customers</vt:lpstr>
      <vt:lpstr>PowerPoint Presentation</vt:lpstr>
      <vt:lpstr>PowerPoint Presentation</vt:lpstr>
      <vt:lpstr>Putting All the Pieces Together</vt:lpstr>
      <vt:lpstr>PowerPoint Presentation</vt:lpstr>
      <vt:lpstr>PowerPoint Presentation</vt:lpstr>
    </vt:vector>
  </TitlesOfParts>
  <Company>SCI Inc.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Kevin Shortle</dc:creator>
  <cp:lastModifiedBy>Kevin Shortle</cp:lastModifiedBy>
  <cp:revision>45</cp:revision>
  <dcterms:created xsi:type="dcterms:W3CDTF">2016-04-12T14:08:27Z</dcterms:created>
  <dcterms:modified xsi:type="dcterms:W3CDTF">2016-04-12T18:24:36Z</dcterms:modified>
</cp:coreProperties>
</file>