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880" r:id="rId2"/>
    <p:sldId id="804" r:id="rId3"/>
    <p:sldId id="805" r:id="rId4"/>
    <p:sldId id="825" r:id="rId5"/>
    <p:sldId id="786" r:id="rId6"/>
    <p:sldId id="809" r:id="rId7"/>
    <p:sldId id="881" r:id="rId8"/>
    <p:sldId id="541" r:id="rId9"/>
    <p:sldId id="8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00"/>
    <a:srgbClr val="009900"/>
    <a:srgbClr val="74AD43"/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5161" autoAdjust="0"/>
    <p:restoredTop sz="86346" autoAdjust="0"/>
  </p:normalViewPr>
  <p:slideViewPr>
    <p:cSldViewPr snapToGrid="0" snapToObjects="1">
      <p:cViewPr>
        <p:scale>
          <a:sx n="46" d="100"/>
          <a:sy n="46" d="100"/>
        </p:scale>
        <p:origin x="29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Myriad Pro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90CB0-6D5C-1540-AD31-53AFA937582D}" type="datetimeFigureOut">
              <a:rPr lang="en-US" smtClean="0">
                <a:latin typeface="Myriad Pro"/>
              </a:rPr>
              <a:pPr/>
              <a:t>4/12/2016</a:t>
            </a:fld>
            <a:endParaRPr lang="en-US" dirty="0">
              <a:latin typeface="Myriad Pro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Myriad Pro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FB819-1148-6040-BE5F-3E9B495DBAED}" type="slidenum">
              <a:rPr lang="en-US" smtClean="0">
                <a:latin typeface="Myriad Pro"/>
              </a:rPr>
              <a:pPr/>
              <a:t>‹#›</a:t>
            </a:fld>
            <a:endParaRPr lang="en-US" dirty="0"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3660227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yriad Pro"/>
              </a:defRPr>
            </a:lvl1pPr>
          </a:lstStyle>
          <a:p>
            <a:fld id="{C9DAEED3-A807-5B48-9C92-29CC6EAF37E2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yriad Pro"/>
              </a:defRPr>
            </a:lvl1pPr>
          </a:lstStyle>
          <a:p>
            <a:fld id="{745F0402-7222-7741-AB3C-D55F425585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7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Myriad Pro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Myriad Pro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Myriad Pro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Myriad Pro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Myriad Pro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4586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2819761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5800"/>
            <a:ext cx="4570413" cy="3429000"/>
          </a:xfrm>
          <a:ln/>
        </p:spPr>
      </p:sp>
      <p:sp>
        <p:nvSpPr>
          <p:cNvPr id="10035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88578" tIns="44290" rIns="88578" bIns="44290"/>
          <a:lstStyle/>
          <a:p>
            <a:pPr eaLnBrk="1" hangingPunct="1"/>
            <a:endParaRPr lang="en-US" dirty="0" smtClean="0"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2458759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5800"/>
            <a:ext cx="4570413" cy="3429000"/>
          </a:xfrm>
          <a:ln/>
        </p:spPr>
      </p:sp>
      <p:sp>
        <p:nvSpPr>
          <p:cNvPr id="12390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88578" tIns="44290" rIns="88578" bIns="44290"/>
          <a:lstStyle/>
          <a:p>
            <a:pPr eaLnBrk="1" hangingPunct="1"/>
            <a:endParaRPr lang="en-US" dirty="0" smtClean="0">
              <a:latin typeface="Arial" pitchFamily="34" charset="0"/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1456194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5800"/>
            <a:ext cx="4570413" cy="3429000"/>
          </a:xfrm>
          <a:ln/>
        </p:spPr>
      </p:sp>
      <p:sp>
        <p:nvSpPr>
          <p:cNvPr id="12390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88578" tIns="44290" rIns="88578" bIns="44290"/>
          <a:lstStyle/>
          <a:p>
            <a:pPr eaLnBrk="1" hangingPunct="1"/>
            <a:endParaRPr lang="en-US" dirty="0" smtClean="0">
              <a:latin typeface="Arial" pitchFamily="34" charset="0"/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2619481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54579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31" tIns="45716" rIns="91431" bIns="45716"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609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36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36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657757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5800"/>
            <a:ext cx="4570413" cy="3429000"/>
          </a:xfrm>
          <a:ln/>
        </p:spPr>
      </p:sp>
      <p:sp>
        <p:nvSpPr>
          <p:cNvPr id="12390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88578" tIns="44290" rIns="88578" bIns="44290"/>
          <a:lstStyle/>
          <a:p>
            <a:pPr eaLnBrk="1" hangingPunct="1"/>
            <a:endParaRPr lang="en-US" dirty="0" smtClean="0"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2284303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36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36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3363248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828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231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76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3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13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3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5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829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8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BED9788E-DA0C-7449-B1B6-1CCF832A205B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/>
              </a:defRPr>
            </a:lvl1pPr>
          </a:lstStyle>
          <a:p>
            <a:fld id="{80E0CAEA-7F01-FE48-AB5C-254DE3CE1E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64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4000" y="6538912"/>
            <a:ext cx="253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r>
              <a:rPr lang="en-US" dirty="0" smtClean="0">
                <a:latin typeface="Myriad Pro"/>
              </a:rPr>
              <a:t>© Copyright 2013 </a:t>
            </a:r>
            <a:r>
              <a:rPr lang="en-US" dirty="0" err="1" smtClean="0">
                <a:latin typeface="Myriad Pro"/>
              </a:rPr>
              <a:t>NoteSchool</a:t>
            </a:r>
            <a:r>
              <a:rPr lang="en-US" dirty="0" smtClean="0">
                <a:latin typeface="Myriad Pro"/>
              </a:rPr>
              <a:t>, CFG, LLC</a:t>
            </a:r>
            <a:endParaRPr lang="en-US" dirty="0"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67049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Myriad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yriad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yriad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yriad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yriad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yriad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AutoShape 2"/>
          <p:cNvSpPr>
            <a:spLocks noChangeArrowheads="1"/>
          </p:cNvSpPr>
          <p:nvPr/>
        </p:nvSpPr>
        <p:spPr bwMode="auto">
          <a:xfrm>
            <a:off x="1295400" y="1981200"/>
            <a:ext cx="6019800" cy="2225675"/>
          </a:xfrm>
          <a:prstGeom prst="triangle">
            <a:avLst>
              <a:gd name="adj" fmla="val 49657"/>
            </a:avLst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en-US"/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457200" y="609600"/>
            <a:ext cx="82296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What Determines Note’s Value?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62000" y="2362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latin typeface="Arial Narrow" charset="0"/>
            </a:endParaRPr>
          </a:p>
        </p:txBody>
      </p:sp>
      <p:sp>
        <p:nvSpPr>
          <p:cNvPr id="455685" name="Rectangle 3"/>
          <p:cNvSpPr>
            <a:spLocks noChangeArrowheads="1"/>
          </p:cNvSpPr>
          <p:nvPr/>
        </p:nvSpPr>
        <p:spPr bwMode="auto">
          <a:xfrm>
            <a:off x="0" y="4267200"/>
            <a:ext cx="9021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60000"/>
              </a:spcBef>
            </a:pPr>
            <a:r>
              <a:rPr lang="en-US" sz="2400"/>
              <a:t>Other factors :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</a:pPr>
            <a:endParaRPr lang="en-US" sz="2400"/>
          </a:p>
        </p:txBody>
      </p:sp>
      <p:pic>
        <p:nvPicPr>
          <p:cNvPr id="46086" name="Picture 55" descr="no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514600"/>
            <a:ext cx="1068388" cy="1371600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55687" name="Rectangle 3"/>
          <p:cNvSpPr>
            <a:spLocks noChangeArrowheads="1"/>
          </p:cNvSpPr>
          <p:nvPr/>
        </p:nvSpPr>
        <p:spPr bwMode="auto">
          <a:xfrm>
            <a:off x="1118878" y="4724400"/>
            <a:ext cx="4171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85000"/>
              </a:lnSpc>
              <a:spcBef>
                <a:spcPct val="25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#3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Buyer’s Equity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60000"/>
              </a:spcBef>
              <a:buFont typeface="Times" charset="0"/>
              <a:buNone/>
            </a:pPr>
            <a:endParaRPr lang="en-US" sz="2800" dirty="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</a:pPr>
            <a:endParaRPr lang="en-US" sz="2800" dirty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162420" y="1447272"/>
            <a:ext cx="1466480" cy="1897592"/>
            <a:chOff x="-18" y="935"/>
            <a:chExt cx="990" cy="1793"/>
          </a:xfrm>
        </p:grpSpPr>
        <p:pic>
          <p:nvPicPr>
            <p:cNvPr id="46095" name="Picture 28" descr="man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" y="1776"/>
              <a:ext cx="492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6" name="Text Box 10"/>
            <p:cNvSpPr txBox="1">
              <a:spLocks noChangeArrowheads="1"/>
            </p:cNvSpPr>
            <p:nvPr/>
          </p:nvSpPr>
          <p:spPr bwMode="auto">
            <a:xfrm>
              <a:off x="-18" y="935"/>
              <a:ext cx="858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>
                  <a:latin typeface="Arial Bold" charset="0"/>
                </a:rPr>
                <a:t>#1 Buyer</a:t>
              </a:r>
            </a:p>
          </p:txBody>
        </p:sp>
      </p:grpSp>
      <p:sp>
        <p:nvSpPr>
          <p:cNvPr id="46089" name="Text Box 5"/>
          <p:cNvSpPr txBox="1">
            <a:spLocks noChangeArrowheads="1"/>
          </p:cNvSpPr>
          <p:nvPr/>
        </p:nvSpPr>
        <p:spPr bwMode="auto">
          <a:xfrm>
            <a:off x="5856288" y="2527300"/>
            <a:ext cx="73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>
              <a:solidFill>
                <a:srgbClr val="FF6600"/>
              </a:solidFill>
              <a:latin typeface="Arial Narrow" charset="0"/>
            </a:endParaRPr>
          </a:p>
        </p:txBody>
      </p:sp>
      <p:sp>
        <p:nvSpPr>
          <p:cNvPr id="455692" name="Rectangle 3"/>
          <p:cNvSpPr>
            <a:spLocks noChangeArrowheads="1"/>
          </p:cNvSpPr>
          <p:nvPr/>
        </p:nvSpPr>
        <p:spPr bwMode="auto">
          <a:xfrm>
            <a:off x="5609766" y="4996542"/>
            <a:ext cx="2514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25000"/>
              </a:spcBef>
              <a:buFont typeface="Times" charset="0"/>
              <a:buNone/>
            </a:pPr>
            <a:endParaRPr lang="en-US" sz="2400" dirty="0"/>
          </a:p>
          <a:p>
            <a:pPr marL="342900" indent="-342900">
              <a:lnSpc>
                <a:spcPct val="85000"/>
              </a:lnSpc>
              <a:spcBef>
                <a:spcPct val="25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#6 Paperwork</a:t>
            </a:r>
          </a:p>
          <a:p>
            <a:pPr marL="342900" indent="-342900">
              <a:spcBef>
                <a:spcPct val="60000"/>
              </a:spcBef>
              <a:buFont typeface="Times" charset="0"/>
              <a:buChar char="•"/>
            </a:pPr>
            <a:endParaRPr lang="en-US" sz="2400" dirty="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</a:pPr>
            <a:endParaRPr lang="en-US" sz="2400" dirty="0"/>
          </a:p>
        </p:txBody>
      </p:sp>
      <p:sp>
        <p:nvSpPr>
          <p:cNvPr id="455693" name="Rectangle 3"/>
          <p:cNvSpPr>
            <a:spLocks noChangeArrowheads="1"/>
          </p:cNvSpPr>
          <p:nvPr/>
        </p:nvSpPr>
        <p:spPr bwMode="auto">
          <a:xfrm>
            <a:off x="990600" y="5334000"/>
            <a:ext cx="461191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25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#4 Terms of the Note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(interest rate, term/time</a:t>
            </a:r>
            <a:r>
              <a:rPr lang="en-US" sz="2800" dirty="0"/>
              <a:t>)</a:t>
            </a:r>
          </a:p>
          <a:p>
            <a:pPr marL="342900" indent="-342900">
              <a:spcBef>
                <a:spcPct val="60000"/>
              </a:spcBef>
              <a:buFont typeface="Times" charset="0"/>
              <a:buNone/>
            </a:pPr>
            <a:endParaRPr lang="en-US" sz="2400" dirty="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</a:pPr>
            <a:endParaRPr lang="en-US" sz="2400" dirty="0"/>
          </a:p>
        </p:txBody>
      </p:sp>
      <p:sp>
        <p:nvSpPr>
          <p:cNvPr id="455694" name="Rectangle 3"/>
          <p:cNvSpPr>
            <a:spLocks noChangeArrowheads="1"/>
          </p:cNvSpPr>
          <p:nvPr/>
        </p:nvSpPr>
        <p:spPr bwMode="auto">
          <a:xfrm>
            <a:off x="5649678" y="4789716"/>
            <a:ext cx="2514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25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#5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History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85000"/>
              </a:lnSpc>
              <a:spcBef>
                <a:spcPct val="25000"/>
              </a:spcBef>
              <a:buFont typeface="Times" charset="0"/>
              <a:buNone/>
            </a:pPr>
            <a:endParaRPr lang="en-US" sz="2400" dirty="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</a:pPr>
            <a:endParaRPr lang="en-US" sz="2400" dirty="0"/>
          </a:p>
        </p:txBody>
      </p:sp>
      <p:pic>
        <p:nvPicPr>
          <p:cNvPr id="455695" name="Picture 24" descr="hou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057400"/>
            <a:ext cx="13716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5696" name="Text Box 6"/>
          <p:cNvSpPr txBox="1">
            <a:spLocks noChangeArrowheads="1"/>
          </p:cNvSpPr>
          <p:nvPr/>
        </p:nvSpPr>
        <p:spPr bwMode="auto">
          <a:xfrm>
            <a:off x="6172200" y="1401360"/>
            <a:ext cx="2209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#2 Collateral</a:t>
            </a:r>
          </a:p>
        </p:txBody>
      </p:sp>
    </p:spTree>
    <p:extLst>
      <p:ext uri="{BB962C8B-B14F-4D97-AF65-F5344CB8AC3E}">
        <p14:creationId xmlns:p14="http://schemas.microsoft.com/office/powerpoint/2010/main" val="31025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5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5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5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5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5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5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5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5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5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556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2" grpId="0" animBg="1"/>
      <p:bldP spid="455685" grpId="0"/>
      <p:bldP spid="455687" grpId="0"/>
      <p:bldP spid="455693" grpId="0"/>
      <p:bldP spid="455694" grpId="0"/>
      <p:bldP spid="4556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8" descr="PawnShop.jpg"/>
          <p:cNvPicPr>
            <a:picLocks noChangeAspect="1"/>
          </p:cNvPicPr>
          <p:nvPr/>
        </p:nvPicPr>
        <p:blipFill>
          <a:blip r:embed="rId3" cstate="print"/>
          <a:srcRect t="25905" b="21333"/>
          <a:stretch>
            <a:fillRect/>
          </a:stretch>
        </p:blipFill>
        <p:spPr bwMode="auto">
          <a:xfrm>
            <a:off x="287338" y="1897063"/>
            <a:ext cx="85693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8" name="Text Box 4"/>
          <p:cNvSpPr txBox="1">
            <a:spLocks noChangeArrowheads="1"/>
          </p:cNvSpPr>
          <p:nvPr/>
        </p:nvSpPr>
        <p:spPr bwMode="auto">
          <a:xfrm>
            <a:off x="762000" y="1897063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400" b="0" dirty="0">
              <a:solidFill>
                <a:schemeClr val="tx1"/>
              </a:solidFill>
              <a:latin typeface="Myriad Pro SemiCond"/>
            </a:endParaRPr>
          </a:p>
        </p:txBody>
      </p:sp>
      <p:sp>
        <p:nvSpPr>
          <p:cNvPr id="101379" name="Text Box 5"/>
          <p:cNvSpPr txBox="1">
            <a:spLocks noChangeArrowheads="1"/>
          </p:cNvSpPr>
          <p:nvPr/>
        </p:nvSpPr>
        <p:spPr bwMode="auto">
          <a:xfrm>
            <a:off x="5856288" y="2062163"/>
            <a:ext cx="736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800" dirty="0">
              <a:solidFill>
                <a:srgbClr val="FF6600"/>
              </a:solidFill>
              <a:latin typeface="Myriad Pro SemiCond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066800" y="990600"/>
            <a:ext cx="6934200" cy="906463"/>
            <a:chOff x="3597294" y="315121"/>
            <a:chExt cx="4687911" cy="645996"/>
          </a:xfrm>
        </p:grpSpPr>
        <p:sp>
          <p:nvSpPr>
            <p:cNvPr id="14" name="AutoShape 23"/>
            <p:cNvSpPr>
              <a:spLocks noChangeArrowheads="1"/>
            </p:cNvSpPr>
            <p:nvPr/>
          </p:nvSpPr>
          <p:spPr bwMode="auto">
            <a:xfrm>
              <a:off x="4730635" y="369381"/>
              <a:ext cx="2448060" cy="591736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9525">
              <a:solidFill>
                <a:srgbClr val="FFB73C"/>
              </a:solidFill>
              <a:round/>
              <a:headEnd/>
              <a:tailEnd/>
            </a:ln>
            <a:effectLst>
              <a:glow rad="101600">
                <a:srgbClr val="FFB73C">
                  <a:alpha val="75000"/>
                </a:srgbClr>
              </a:glo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en-US" sz="1800" dirty="0">
                <a:latin typeface="Myriad Pro"/>
                <a:ea typeface="MS PGothic" pitchFamily="34" charset="-128"/>
                <a:cs typeface="+mn-cs"/>
              </a:endParaRPr>
            </a:p>
          </p:txBody>
        </p:sp>
        <p:sp>
          <p:nvSpPr>
            <p:cNvPr id="15" name="Text Box 24"/>
            <p:cNvSpPr txBox="1">
              <a:spLocks noChangeArrowheads="1"/>
            </p:cNvSpPr>
            <p:nvPr/>
          </p:nvSpPr>
          <p:spPr bwMode="auto">
            <a:xfrm>
              <a:off x="3597294" y="315121"/>
              <a:ext cx="4687911" cy="635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defRPr/>
              </a:pPr>
              <a:r>
                <a:rPr lang="en-US" sz="5200" cap="small" dirty="0">
                  <a:solidFill>
                    <a:srgbClr val="FFE175"/>
                  </a:solidFill>
                  <a:effectLst>
                    <a:glow rad="114300">
                      <a:srgbClr val="FCFFAE">
                        <a:alpha val="56000"/>
                      </a:srgbClr>
                    </a:glow>
                  </a:effectLst>
                  <a:latin typeface="Franklin Gothic Medium"/>
                  <a:ea typeface="MS PGothic" pitchFamily="34" charset="-128"/>
                  <a:cs typeface="Franklin Gothic Medium"/>
                </a:rPr>
                <a:t>real estate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6524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911249" y="-44948"/>
            <a:ext cx="4327778" cy="6750548"/>
          </a:xfrm>
          <a:prstGeom prst="rect">
            <a:avLst/>
          </a:prstGeom>
          <a:noFill/>
        </p:spPr>
      </p:pic>
      <p:sp>
        <p:nvSpPr>
          <p:cNvPr id="66564" name="Line 4"/>
          <p:cNvSpPr>
            <a:spLocks noChangeShapeType="1"/>
          </p:cNvSpPr>
          <p:nvPr/>
        </p:nvSpPr>
        <p:spPr bwMode="auto">
          <a:xfrm>
            <a:off x="4648200" y="6705600"/>
            <a:ext cx="1219200" cy="0"/>
          </a:xfrm>
          <a:prstGeom prst="line">
            <a:avLst/>
          </a:prstGeom>
          <a:noFill/>
          <a:ln w="76200">
            <a:solidFill>
              <a:srgbClr val="FFCC00"/>
            </a:solidFill>
            <a:prstDash val="sysDot"/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latin typeface="Myriad Pro"/>
              <a:ea typeface="MS PGothic" pitchFamily="34" charset="-128"/>
              <a:cs typeface="+mn-cs"/>
            </a:endParaRPr>
          </a:p>
        </p:txBody>
      </p:sp>
      <p:sp>
        <p:nvSpPr>
          <p:cNvPr id="66565" name="AutoShape 5"/>
          <p:cNvSpPr>
            <a:spLocks/>
          </p:cNvSpPr>
          <p:nvPr/>
        </p:nvSpPr>
        <p:spPr bwMode="auto">
          <a:xfrm>
            <a:off x="5867400" y="3526970"/>
            <a:ext cx="371627" cy="3178629"/>
          </a:xfrm>
          <a:prstGeom prst="rightBrace">
            <a:avLst>
              <a:gd name="adj1" fmla="val 23816"/>
              <a:gd name="adj2" fmla="val 11911"/>
            </a:avLst>
          </a:prstGeom>
          <a:noFill/>
          <a:ln w="63500">
            <a:solidFill>
              <a:srgbClr val="FFC000"/>
            </a:solidFill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 b="0" dirty="0">
              <a:solidFill>
                <a:schemeClr val="tx1"/>
              </a:solidFill>
              <a:latin typeface="Myriad Pro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 rot="-5400000">
            <a:off x="-1959883" y="3067795"/>
            <a:ext cx="553720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0" dirty="0">
                <a:solidFill>
                  <a:srgbClr val="FFFFFF"/>
                </a:solidFill>
                <a:latin typeface="Myriad Pro SemiCond"/>
                <a:ea typeface="ＭＳ Ｐゴシック" charset="-128"/>
                <a:cs typeface="ＭＳ Ｐゴシック" charset="-128"/>
              </a:rPr>
              <a:t>Establish As-IS Value</a:t>
            </a: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1752600" y="6629400"/>
            <a:ext cx="2895600" cy="76200"/>
          </a:xfrm>
          <a:prstGeom prst="line">
            <a:avLst/>
          </a:prstGeom>
          <a:noFill/>
          <a:ln w="76200">
            <a:solidFill>
              <a:srgbClr val="F5CD2D"/>
            </a:solidFill>
            <a:prstDash val="sysDot"/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latin typeface="Myriad Pro"/>
              <a:ea typeface="MS PGothic" pitchFamily="34" charset="-128"/>
              <a:cs typeface="+mn-cs"/>
            </a:endParaRP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6248400" y="3657600"/>
            <a:ext cx="1905000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FFFF"/>
                </a:solidFill>
                <a:latin typeface="Myriad Pro SemiCond"/>
                <a:ea typeface="ＭＳ Ｐゴシック" charset="-128"/>
                <a:cs typeface="ＭＳ Ｐゴシック" charset="-128"/>
              </a:rPr>
              <a:t>Price Note</a:t>
            </a:r>
          </a:p>
        </p:txBody>
      </p:sp>
      <p:sp>
        <p:nvSpPr>
          <p:cNvPr id="66570" name="AutoShape 10"/>
          <p:cNvSpPr>
            <a:spLocks/>
          </p:cNvSpPr>
          <p:nvPr/>
        </p:nvSpPr>
        <p:spPr bwMode="auto">
          <a:xfrm flipH="1">
            <a:off x="1223963" y="152400"/>
            <a:ext cx="528637" cy="6477000"/>
          </a:xfrm>
          <a:prstGeom prst="rightBrace">
            <a:avLst>
              <a:gd name="adj1" fmla="val 53944"/>
              <a:gd name="adj2" fmla="val 50662"/>
            </a:avLst>
          </a:prstGeom>
          <a:noFill/>
          <a:ln w="63500">
            <a:solidFill>
              <a:srgbClr val="000000"/>
            </a:solidFill>
            <a:round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 b="0" dirty="0">
              <a:solidFill>
                <a:schemeClr val="tx1"/>
              </a:solidFill>
              <a:latin typeface="Myriad Pro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2380344" y="3581400"/>
            <a:ext cx="3648982" cy="762000"/>
          </a:xfrm>
          <a:prstGeom prst="rect">
            <a:avLst/>
          </a:prstGeom>
          <a:solidFill>
            <a:srgbClr val="FFFFE1">
              <a:alpha val="74901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000000"/>
                </a:solidFill>
                <a:latin typeface="Myriad Pro SemiCond"/>
              </a:rPr>
              <a:t>Cost of Note</a:t>
            </a: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 flipV="1">
            <a:off x="1752600" y="152400"/>
            <a:ext cx="3124200" cy="0"/>
          </a:xfrm>
          <a:prstGeom prst="line">
            <a:avLst/>
          </a:prstGeom>
          <a:noFill/>
          <a:ln w="76200">
            <a:solidFill>
              <a:srgbClr val="000090"/>
            </a:solidFill>
            <a:prstDash val="sysDot"/>
            <a:round/>
            <a:headEnd/>
            <a:tailEnd/>
          </a:ln>
          <a:effectLst>
            <a:outerShdw dist="38100" dir="18660036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latin typeface="Myriad Pro"/>
              <a:ea typeface="MS PGothic" pitchFamily="34" charset="-128"/>
              <a:cs typeface="+mn-cs"/>
            </a:endParaRPr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 flipV="1">
            <a:off x="1752600" y="3526971"/>
            <a:ext cx="4271963" cy="0"/>
          </a:xfrm>
          <a:prstGeom prst="line">
            <a:avLst/>
          </a:prstGeom>
          <a:noFill/>
          <a:ln w="101600">
            <a:solidFill>
              <a:srgbClr val="FFC000"/>
            </a:solidFill>
            <a:prstDash val="sysDot"/>
            <a:round/>
            <a:headEnd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latin typeface="Myriad Pro"/>
              <a:ea typeface="MS PGothic" pitchFamily="34" charset="-128"/>
              <a:cs typeface="+mn-cs"/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6095987" y="1828800"/>
            <a:ext cx="1324429" cy="169817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 type="arrow" w="med" len="med"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latin typeface="Myriad Pro"/>
              <a:ea typeface="MS PGothic" pitchFamily="34" charset="-128"/>
              <a:cs typeface="+mn-cs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781799" y="1609725"/>
            <a:ext cx="2100943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FFFF"/>
                </a:solidFill>
                <a:latin typeface="Myriad Pro SemiCond"/>
                <a:ea typeface="ＭＳ Ｐゴシック" charset="-128"/>
                <a:cs typeface="ＭＳ Ｐゴシック" charset="-128"/>
              </a:rPr>
              <a:t>What % ?</a:t>
            </a:r>
          </a:p>
        </p:txBody>
      </p:sp>
      <p:sp>
        <p:nvSpPr>
          <p:cNvPr id="22" name="16-Point Star 18"/>
          <p:cNvSpPr>
            <a:spLocks noChangeArrowheads="1"/>
          </p:cNvSpPr>
          <p:nvPr/>
        </p:nvSpPr>
        <p:spPr bwMode="auto">
          <a:xfrm>
            <a:off x="1578431" y="2306411"/>
            <a:ext cx="4558619" cy="1133475"/>
          </a:xfrm>
          <a:prstGeom prst="star16">
            <a:avLst>
              <a:gd name="adj" fmla="val 50000"/>
            </a:avLst>
          </a:prstGeom>
          <a:gradFill flip="none" rotWithShape="1">
            <a:gsLst>
              <a:gs pos="0">
                <a:srgbClr val="A50000">
                  <a:alpha val="73000"/>
                </a:srgbClr>
              </a:gs>
              <a:gs pos="100000">
                <a:srgbClr val="800000"/>
              </a:gs>
            </a:gsLst>
            <a:lin ang="16200000" scaled="0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tIns="0" bIns="228600" anchor="ctr"/>
          <a:lstStyle/>
          <a:p>
            <a:pPr algn="ctr">
              <a:lnSpc>
                <a:spcPts val="3020"/>
              </a:lnSpc>
              <a:defRPr/>
            </a:pPr>
            <a:endParaRPr lang="en-US" dirty="0">
              <a:solidFill>
                <a:schemeClr val="bg1"/>
              </a:solidFill>
              <a:latin typeface="Myriad Pro"/>
              <a:ea typeface="MS PGothic" pitchFamily="34" charset="-128"/>
              <a:cs typeface="+mn-cs"/>
            </a:endParaRPr>
          </a:p>
          <a:p>
            <a:pPr algn="ctr">
              <a:lnSpc>
                <a:spcPts val="3020"/>
              </a:lnSpc>
              <a:defRPr/>
            </a:pPr>
            <a:endParaRPr lang="en-US" dirty="0">
              <a:solidFill>
                <a:schemeClr val="bg1"/>
              </a:solidFill>
              <a:latin typeface="Myriad Pro"/>
              <a:ea typeface="MS PGothic" pitchFamily="34" charset="-128"/>
              <a:cs typeface="+mn-cs"/>
            </a:endParaRPr>
          </a:p>
          <a:p>
            <a:pPr algn="ctr">
              <a:lnSpc>
                <a:spcPts val="3020"/>
              </a:lnSpc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Myriad Pro"/>
                <a:ea typeface="MS PGothic" pitchFamily="34" charset="-128"/>
                <a:cs typeface="+mn-cs"/>
              </a:rPr>
              <a:t>Investment to</a:t>
            </a:r>
            <a:br>
              <a:rPr lang="en-US" sz="3200" b="1" dirty="0" smtClean="0">
                <a:solidFill>
                  <a:schemeClr val="bg1"/>
                </a:solidFill>
                <a:latin typeface="Myriad Pro"/>
                <a:ea typeface="MS PGothic" pitchFamily="34" charset="-128"/>
                <a:cs typeface="+mn-cs"/>
              </a:rPr>
            </a:br>
            <a:r>
              <a:rPr lang="en-US" sz="3200" b="1" dirty="0" smtClean="0">
                <a:solidFill>
                  <a:schemeClr val="bg1"/>
                </a:solidFill>
                <a:latin typeface="Myriad Pro"/>
                <a:ea typeface="MS PGothic" pitchFamily="34" charset="-128"/>
                <a:cs typeface="+mn-cs"/>
              </a:rPr>
              <a:t> Value Ratio</a:t>
            </a:r>
            <a:endParaRPr lang="en-US" sz="3200" b="1" dirty="0">
              <a:solidFill>
                <a:schemeClr val="bg1"/>
              </a:solidFill>
              <a:latin typeface="Myriad Pro"/>
              <a:ea typeface="MS PGothic" pitchFamily="34" charset="-128"/>
              <a:cs typeface="+mn-cs"/>
            </a:endParaRPr>
          </a:p>
          <a:p>
            <a:pPr algn="ctr">
              <a:lnSpc>
                <a:spcPts val="3020"/>
              </a:lnSpc>
              <a:defRPr/>
            </a:pPr>
            <a:endParaRPr lang="en-US" sz="6600" dirty="0">
              <a:solidFill>
                <a:schemeClr val="bg1"/>
              </a:solidFill>
              <a:latin typeface="Myriad Pro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93006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  <p:bldP spid="66568" grpId="0" animBg="1"/>
      <p:bldP spid="66574" grpId="0" animBg="1"/>
      <p:bldP spid="66570" grpId="0" animBg="1"/>
      <p:bldP spid="173072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alphaModFix amt="30000"/>
          </a:blip>
          <a:srcRect/>
          <a:stretch>
            <a:fillRect/>
          </a:stretch>
        </p:blipFill>
        <p:spPr bwMode="auto">
          <a:xfrm>
            <a:off x="1911249" y="-44948"/>
            <a:ext cx="4327778" cy="6750548"/>
          </a:xfrm>
          <a:prstGeom prst="rect">
            <a:avLst/>
          </a:prstGeom>
          <a:noFill/>
        </p:spPr>
      </p:pic>
      <p:sp>
        <p:nvSpPr>
          <p:cNvPr id="66568" name="Text Box 8"/>
          <p:cNvSpPr txBox="1">
            <a:spLocks noChangeArrowheads="1"/>
          </p:cNvSpPr>
          <p:nvPr/>
        </p:nvSpPr>
        <p:spPr bwMode="auto">
          <a:xfrm rot="-5400000">
            <a:off x="-1779587" y="3014663"/>
            <a:ext cx="5014912" cy="842962"/>
          </a:xfrm>
          <a:prstGeom prst="rect">
            <a:avLst/>
          </a:prstGeom>
          <a:solidFill>
            <a:schemeClr val="bg1">
              <a:alpha val="70000"/>
            </a:schemeClr>
          </a:solidFill>
          <a:ln w="19050">
            <a:solidFill>
              <a:srgbClr val="F5CD2D"/>
            </a:solidFill>
            <a:miter lim="800000"/>
            <a:headEnd/>
            <a:tailEnd/>
          </a:ln>
          <a:effectLst>
            <a:outerShdw dist="25401" dir="2700000" rotWithShape="0">
              <a:srgbClr val="808080">
                <a:alpha val="42998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0" dirty="0">
                <a:solidFill>
                  <a:srgbClr val="0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Establish As-IS Value</a:t>
            </a: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1790700" y="6629400"/>
            <a:ext cx="497840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ea typeface="MS PGothic" pitchFamily="34" charset="-128"/>
              <a:cs typeface="+mn-cs"/>
            </a:endParaRPr>
          </a:p>
        </p:txBody>
      </p:sp>
      <p:sp>
        <p:nvSpPr>
          <p:cNvPr id="66570" name="AutoShape 10"/>
          <p:cNvSpPr>
            <a:spLocks/>
          </p:cNvSpPr>
          <p:nvPr/>
        </p:nvSpPr>
        <p:spPr bwMode="auto">
          <a:xfrm flipH="1">
            <a:off x="1223963" y="152400"/>
            <a:ext cx="528637" cy="6477000"/>
          </a:xfrm>
          <a:prstGeom prst="rightBrace">
            <a:avLst>
              <a:gd name="adj1" fmla="val 53944"/>
              <a:gd name="adj2" fmla="val 50662"/>
            </a:avLst>
          </a:prstGeom>
          <a:noFill/>
          <a:ln w="63500">
            <a:solidFill>
              <a:srgbClr val="000000"/>
            </a:solidFill>
            <a:round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 b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 flipV="1">
            <a:off x="1824038" y="1219200"/>
            <a:ext cx="4271962" cy="0"/>
          </a:xfrm>
          <a:prstGeom prst="line">
            <a:avLst/>
          </a:prstGeom>
          <a:noFill/>
          <a:ln w="101600">
            <a:solidFill>
              <a:schemeClr val="accent1"/>
            </a:solidFill>
            <a:prstDash val="sysDot"/>
            <a:round/>
            <a:headEnd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ea typeface="MS PGothic" pitchFamily="34" charset="-128"/>
              <a:cs typeface="+mn-cs"/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6096000" y="1219200"/>
            <a:ext cx="914400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arrow" w="med" len="med"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ea typeface="MS PGothic" pitchFamily="34" charset="-128"/>
              <a:cs typeface="+mn-cs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997700" y="990600"/>
            <a:ext cx="1676400" cy="523875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ln>
                  <a:solidFill>
                    <a:schemeClr val="accent1"/>
                  </a:solidFill>
                </a:ln>
                <a:solidFill>
                  <a:schemeClr val="tx1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What % ?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1524000" y="1295400"/>
            <a:ext cx="5245100" cy="769441"/>
          </a:xfrm>
          <a:prstGeom prst="rect">
            <a:avLst/>
          </a:prstGeom>
          <a:solidFill>
            <a:schemeClr val="accent2">
              <a:lumMod val="20000"/>
              <a:lumOff val="80000"/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44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Arial Narrow" pitchFamily="34" charset="0"/>
              </a:rPr>
              <a:t>Investment to Value Ratio = 85%</a:t>
            </a:r>
            <a:endParaRPr lang="en-US" sz="32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524000" y="5446301"/>
            <a:ext cx="5245100" cy="769441"/>
          </a:xfrm>
          <a:prstGeom prst="rect">
            <a:avLst/>
          </a:prstGeom>
          <a:solidFill>
            <a:schemeClr val="accent1">
              <a:lumMod val="20000"/>
              <a:lumOff val="80000"/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44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Arial Narrow" pitchFamily="34" charset="0"/>
              </a:rPr>
              <a:t>Investment to Value Ratio = 20%</a:t>
            </a:r>
            <a:endParaRPr lang="en-US" sz="32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3" name="16-Point Star 18"/>
          <p:cNvSpPr>
            <a:spLocks noChangeArrowheads="1"/>
          </p:cNvSpPr>
          <p:nvPr/>
        </p:nvSpPr>
        <p:spPr bwMode="auto">
          <a:xfrm>
            <a:off x="1824038" y="366712"/>
            <a:ext cx="4414989" cy="776288"/>
          </a:xfrm>
          <a:prstGeom prst="star16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bIns="228600" anchor="ctr"/>
          <a:lstStyle/>
          <a:p>
            <a:pPr algn="ctr">
              <a:defRPr/>
            </a:pPr>
            <a:r>
              <a:rPr lang="en-US" sz="3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a typeface="MS PGothic" pitchFamily="34" charset="-128"/>
                <a:cs typeface="+mn-cs"/>
              </a:rPr>
              <a:t>Performing Notes </a:t>
            </a:r>
            <a:endParaRPr lang="en-US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14" name="16-Point Star 18"/>
          <p:cNvSpPr>
            <a:spLocks noChangeArrowheads="1"/>
          </p:cNvSpPr>
          <p:nvPr/>
        </p:nvSpPr>
        <p:spPr bwMode="auto">
          <a:xfrm>
            <a:off x="1524000" y="4479474"/>
            <a:ext cx="5041900" cy="711200"/>
          </a:xfrm>
          <a:prstGeom prst="star16">
            <a:avLst>
              <a:gd name="adj" fmla="val 50000"/>
            </a:avLst>
          </a:prstGeom>
          <a:gradFill flip="none" rotWithShape="1">
            <a:gsLst>
              <a:gs pos="0">
                <a:srgbClr val="A50000"/>
              </a:gs>
              <a:gs pos="100000">
                <a:srgbClr val="800000"/>
              </a:gs>
            </a:gsLst>
            <a:lin ang="16200000" scaled="0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bIns="228600" anchor="ctr" anchorCtr="0"/>
          <a:lstStyle/>
          <a:p>
            <a:pPr algn="ctr">
              <a:defRPr/>
            </a:pPr>
            <a:r>
              <a:rPr lang="en-US" sz="2800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a typeface="MS PGothic" pitchFamily="34" charset="-128"/>
                <a:cs typeface="+mn-cs"/>
              </a:rPr>
              <a:t>Non-Performing Notes </a:t>
            </a:r>
            <a:endParaRPr lang="en-US" sz="2800" dirty="0">
              <a:ln>
                <a:solidFill>
                  <a:srgbClr val="FFFFFF"/>
                </a:solidFill>
              </a:ln>
              <a:solidFill>
                <a:srgbClr val="FFFFFF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15" name="Line 3"/>
          <p:cNvSpPr>
            <a:spLocks noChangeShapeType="1"/>
          </p:cNvSpPr>
          <p:nvPr/>
        </p:nvSpPr>
        <p:spPr bwMode="auto">
          <a:xfrm flipV="1">
            <a:off x="1824038" y="1219200"/>
            <a:ext cx="4271962" cy="0"/>
          </a:xfrm>
          <a:prstGeom prst="line">
            <a:avLst/>
          </a:prstGeom>
          <a:noFill/>
          <a:ln w="101600">
            <a:solidFill>
              <a:schemeClr val="accent2">
                <a:lumMod val="50000"/>
              </a:schemeClr>
            </a:solidFill>
            <a:prstDash val="sysDot"/>
            <a:round/>
            <a:headEnd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ea typeface="MS PGothic" pitchFamily="34" charset="-128"/>
              <a:cs typeface="+mn-cs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 flipV="1">
            <a:off x="6096000" y="1219200"/>
            <a:ext cx="914400" cy="0"/>
          </a:xfrm>
          <a:prstGeom prst="line">
            <a:avLst/>
          </a:prstGeom>
          <a:noFill/>
          <a:ln w="76200">
            <a:solidFill>
              <a:schemeClr val="accent2">
                <a:lumMod val="50000"/>
              </a:schemeClr>
            </a:solidFill>
            <a:round/>
            <a:headEnd type="arrow" w="med" len="med"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08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5434E-6 L 0.00139 0.5944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9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5434E-6 L 3.33333E-6 0.5993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25434E-6 L 1.11022E-16 0.5944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 animBg="1"/>
      <p:bldP spid="12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alphaModFix amt="30000"/>
          </a:blip>
          <a:srcRect/>
          <a:stretch>
            <a:fillRect/>
          </a:stretch>
        </p:blipFill>
        <p:spPr bwMode="auto">
          <a:xfrm>
            <a:off x="1911249" y="-44948"/>
            <a:ext cx="4327778" cy="6750548"/>
          </a:xfrm>
          <a:prstGeom prst="rect">
            <a:avLst/>
          </a:prstGeom>
          <a:noFill/>
        </p:spPr>
      </p:pic>
      <p:sp>
        <p:nvSpPr>
          <p:cNvPr id="66568" name="Text Box 8"/>
          <p:cNvSpPr txBox="1">
            <a:spLocks noChangeArrowheads="1"/>
          </p:cNvSpPr>
          <p:nvPr/>
        </p:nvSpPr>
        <p:spPr bwMode="auto">
          <a:xfrm rot="-5400000">
            <a:off x="-1779587" y="3014663"/>
            <a:ext cx="5014912" cy="842962"/>
          </a:xfrm>
          <a:prstGeom prst="rect">
            <a:avLst/>
          </a:prstGeom>
          <a:solidFill>
            <a:schemeClr val="bg1">
              <a:alpha val="70000"/>
            </a:schemeClr>
          </a:solidFill>
          <a:ln w="19050">
            <a:solidFill>
              <a:srgbClr val="F5CD2D"/>
            </a:solidFill>
            <a:miter lim="800000"/>
            <a:headEnd/>
            <a:tailEnd/>
          </a:ln>
          <a:effectLst>
            <a:outerShdw dist="25401" dir="2700000" rotWithShape="0">
              <a:srgbClr val="808080">
                <a:alpha val="42998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0" dirty="0">
                <a:solidFill>
                  <a:srgbClr val="0000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Establish As-IS Value</a:t>
            </a: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1790700" y="6629400"/>
            <a:ext cx="497840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ea typeface="MS PGothic" pitchFamily="34" charset="-128"/>
              <a:cs typeface="+mn-cs"/>
            </a:endParaRPr>
          </a:p>
        </p:txBody>
      </p:sp>
      <p:sp>
        <p:nvSpPr>
          <p:cNvPr id="66570" name="AutoShape 10"/>
          <p:cNvSpPr>
            <a:spLocks/>
          </p:cNvSpPr>
          <p:nvPr/>
        </p:nvSpPr>
        <p:spPr bwMode="auto">
          <a:xfrm flipH="1">
            <a:off x="1223963" y="152400"/>
            <a:ext cx="528637" cy="6477000"/>
          </a:xfrm>
          <a:prstGeom prst="rightBrace">
            <a:avLst>
              <a:gd name="adj1" fmla="val 53944"/>
              <a:gd name="adj2" fmla="val 50662"/>
            </a:avLst>
          </a:prstGeom>
          <a:noFill/>
          <a:ln w="63500">
            <a:solidFill>
              <a:srgbClr val="000000"/>
            </a:solidFill>
            <a:round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 b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997700" y="3269298"/>
            <a:ext cx="1676400" cy="523875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ln>
                  <a:solidFill>
                    <a:schemeClr val="accent1"/>
                  </a:solidFill>
                </a:ln>
                <a:solidFill>
                  <a:schemeClr val="tx1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What % ?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1523999" y="3706089"/>
            <a:ext cx="5308601" cy="769441"/>
          </a:xfrm>
          <a:prstGeom prst="rect">
            <a:avLst/>
          </a:prstGeom>
          <a:solidFill>
            <a:schemeClr val="accent1">
              <a:lumMod val="20000"/>
              <a:lumOff val="80000"/>
              <a:alpha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44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Arial Narrow" pitchFamily="34" charset="0"/>
              </a:rPr>
              <a:t>Investment to Value Ratio = 50%</a:t>
            </a:r>
            <a:endParaRPr lang="en-US" sz="32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4" name="16-Point Star 18"/>
          <p:cNvSpPr>
            <a:spLocks noChangeArrowheads="1"/>
          </p:cNvSpPr>
          <p:nvPr/>
        </p:nvSpPr>
        <p:spPr bwMode="auto">
          <a:xfrm>
            <a:off x="1790700" y="2685100"/>
            <a:ext cx="5041900" cy="711200"/>
          </a:xfrm>
          <a:prstGeom prst="star16">
            <a:avLst>
              <a:gd name="adj" fmla="val 50000"/>
            </a:avLst>
          </a:prstGeom>
          <a:gradFill flip="none" rotWithShape="1">
            <a:gsLst>
              <a:gs pos="0">
                <a:srgbClr val="A50000"/>
              </a:gs>
              <a:gs pos="100000">
                <a:srgbClr val="800000"/>
              </a:gs>
            </a:gsLst>
            <a:lin ang="16200000" scaled="0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bIns="228600" anchor="ctr" anchorCtr="0"/>
          <a:lstStyle/>
          <a:p>
            <a:pPr algn="ctr">
              <a:defRPr/>
            </a:pPr>
            <a:r>
              <a:rPr lang="en-US" sz="2800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a typeface="MS PGothic" pitchFamily="34" charset="-128"/>
                <a:cs typeface="+mn-cs"/>
              </a:rPr>
              <a:t>Non-Performing Notes </a:t>
            </a:r>
            <a:endParaRPr lang="en-US" sz="2800" dirty="0">
              <a:ln>
                <a:solidFill>
                  <a:srgbClr val="FFFFFF"/>
                </a:solidFill>
              </a:ln>
              <a:solidFill>
                <a:srgbClr val="FFFFFF"/>
              </a:solidFill>
              <a:ea typeface="MS PGothic" pitchFamily="34" charset="-128"/>
              <a:cs typeface="+mn-cs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1824038" y="3497898"/>
            <a:ext cx="5186362" cy="0"/>
            <a:chOff x="1824038" y="3497898"/>
            <a:chExt cx="5186362" cy="0"/>
          </a:xfrm>
        </p:grpSpPr>
        <p:sp>
          <p:nvSpPr>
            <p:cNvPr id="15" name="Line 3"/>
            <p:cNvSpPr>
              <a:spLocks noChangeShapeType="1"/>
            </p:cNvSpPr>
            <p:nvPr/>
          </p:nvSpPr>
          <p:spPr bwMode="auto">
            <a:xfrm flipV="1">
              <a:off x="1824038" y="3497898"/>
              <a:ext cx="4271962" cy="0"/>
            </a:xfrm>
            <a:prstGeom prst="line">
              <a:avLst/>
            </a:prstGeom>
            <a:noFill/>
            <a:ln w="101600">
              <a:solidFill>
                <a:srgbClr val="C00000"/>
              </a:solidFill>
              <a:prstDash val="sysDot"/>
              <a:round/>
              <a:headEnd/>
              <a:tailEnd/>
            </a:ln>
            <a:effectLst>
              <a:outerShdw dist="38100" dir="18060007" rotWithShape="0">
                <a:srgbClr val="808080">
                  <a:alpha val="42998"/>
                </a:srgb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en-US" dirty="0">
                <a:ea typeface="MS PGothic" pitchFamily="34" charset="-128"/>
                <a:cs typeface="+mn-cs"/>
              </a:endParaRPr>
            </a:p>
          </p:txBody>
        </p:sp>
        <p:sp>
          <p:nvSpPr>
            <p:cNvPr id="16" name="Line 3"/>
            <p:cNvSpPr>
              <a:spLocks noChangeShapeType="1"/>
            </p:cNvSpPr>
            <p:nvPr/>
          </p:nvSpPr>
          <p:spPr bwMode="auto">
            <a:xfrm flipV="1">
              <a:off x="6096000" y="3497898"/>
              <a:ext cx="914400" cy="0"/>
            </a:xfrm>
            <a:prstGeom prst="line">
              <a:avLst/>
            </a:prstGeom>
            <a:noFill/>
            <a:ln w="76200">
              <a:solidFill>
                <a:srgbClr val="C00000"/>
              </a:solidFill>
              <a:round/>
              <a:headEnd type="arrow" w="med" len="med"/>
              <a:tailEnd/>
            </a:ln>
            <a:effectLst>
              <a:outerShdw dist="38100" dir="18060007" rotWithShape="0">
                <a:srgbClr val="808080">
                  <a:alpha val="42998"/>
                </a:srgb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en-US" dirty="0">
                <a:ea typeface="MS PGothic" pitchFamily="34" charset="-128"/>
                <a:cs typeface="+mn-cs"/>
              </a:endParaRPr>
            </a:p>
          </p:txBody>
        </p:sp>
      </p:grpSp>
      <p:sp>
        <p:nvSpPr>
          <p:cNvPr id="17" name="Line 3"/>
          <p:cNvSpPr>
            <a:spLocks noChangeShapeType="1"/>
          </p:cNvSpPr>
          <p:nvPr/>
        </p:nvSpPr>
        <p:spPr bwMode="auto">
          <a:xfrm flipV="1">
            <a:off x="1816784" y="3519672"/>
            <a:ext cx="4271962" cy="0"/>
          </a:xfrm>
          <a:prstGeom prst="line">
            <a:avLst/>
          </a:prstGeom>
          <a:noFill/>
          <a:ln w="101600">
            <a:solidFill>
              <a:srgbClr val="C00000"/>
            </a:solidFill>
            <a:prstDash val="sysDot"/>
            <a:round/>
            <a:headEnd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957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9" name="Line 9"/>
          <p:cNvSpPr>
            <a:spLocks noChangeShapeType="1"/>
          </p:cNvSpPr>
          <p:nvPr/>
        </p:nvSpPr>
        <p:spPr bwMode="auto">
          <a:xfrm flipV="1">
            <a:off x="2428875" y="2924175"/>
            <a:ext cx="3133725" cy="46038"/>
          </a:xfrm>
          <a:prstGeom prst="line">
            <a:avLst/>
          </a:prstGeom>
          <a:noFill/>
          <a:ln w="57150">
            <a:solidFill>
              <a:srgbClr val="F5CD2D"/>
            </a:solidFill>
            <a:prstDash val="sysDot"/>
            <a:round/>
            <a:headEnd/>
            <a:tailEnd/>
          </a:ln>
          <a:effectLst>
            <a:outerShdw dist="38100" dir="18660036" rotWithShape="0">
              <a:srgbClr val="808080">
                <a:alpha val="42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581400" y="2970212"/>
            <a:ext cx="2198688" cy="3429000"/>
          </a:xfrm>
          <a:prstGeom prst="rect">
            <a:avLst/>
          </a:prstGeom>
          <a:noFill/>
        </p:spPr>
      </p:pic>
      <p:sp>
        <p:nvSpPr>
          <p:cNvPr id="66563" name="Line 3"/>
          <p:cNvSpPr>
            <a:spLocks noChangeShapeType="1"/>
          </p:cNvSpPr>
          <p:nvPr/>
        </p:nvSpPr>
        <p:spPr bwMode="auto">
          <a:xfrm flipV="1">
            <a:off x="3657600" y="6399213"/>
            <a:ext cx="2366963" cy="1587"/>
          </a:xfrm>
          <a:prstGeom prst="line">
            <a:avLst/>
          </a:prstGeom>
          <a:noFill/>
          <a:ln w="57150">
            <a:solidFill>
              <a:srgbClr val="FF6600"/>
            </a:solidFill>
            <a:prstDash val="sysDot"/>
            <a:round/>
            <a:headEnd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6564" name="Line 4"/>
          <p:cNvSpPr>
            <a:spLocks noChangeShapeType="1"/>
          </p:cNvSpPr>
          <p:nvPr/>
        </p:nvSpPr>
        <p:spPr bwMode="auto">
          <a:xfrm flipV="1">
            <a:off x="2357438" y="4830762"/>
            <a:ext cx="4191000" cy="46038"/>
          </a:xfrm>
          <a:prstGeom prst="line">
            <a:avLst/>
          </a:prstGeom>
          <a:noFill/>
          <a:ln w="57150">
            <a:solidFill>
              <a:srgbClr val="00B0F0"/>
            </a:solidFill>
            <a:prstDash val="solid"/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6565" name="AutoShape 5"/>
          <p:cNvSpPr>
            <a:spLocks/>
          </p:cNvSpPr>
          <p:nvPr/>
        </p:nvSpPr>
        <p:spPr bwMode="auto">
          <a:xfrm>
            <a:off x="6400800" y="4830762"/>
            <a:ext cx="609600" cy="1646238"/>
          </a:xfrm>
          <a:prstGeom prst="rightBrace">
            <a:avLst>
              <a:gd name="adj1" fmla="val 4524"/>
              <a:gd name="adj2" fmla="val 50179"/>
            </a:avLst>
          </a:prstGeom>
          <a:noFill/>
          <a:ln w="63500">
            <a:solidFill>
              <a:srgbClr val="00B0F0"/>
            </a:solidFill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l">
              <a:spcBef>
                <a:spcPct val="0"/>
              </a:spcBef>
              <a:defRPr/>
            </a:pPr>
            <a:endParaRPr lang="en-US" sz="1800" b="0">
              <a:solidFill>
                <a:schemeClr val="tx1"/>
              </a:solidFill>
              <a:latin typeface="Arial" charset="0"/>
              <a:cs typeface="MS PGothic" pitchFamily="34" charset="-128"/>
            </a:endParaRPr>
          </a:p>
        </p:txBody>
      </p:sp>
      <p:sp>
        <p:nvSpPr>
          <p:cNvPr id="66566" name="AutoShape 6"/>
          <p:cNvSpPr>
            <a:spLocks/>
          </p:cNvSpPr>
          <p:nvPr/>
        </p:nvSpPr>
        <p:spPr bwMode="auto">
          <a:xfrm>
            <a:off x="5943600" y="2133600"/>
            <a:ext cx="604838" cy="4256088"/>
          </a:xfrm>
          <a:prstGeom prst="rightBrace">
            <a:avLst>
              <a:gd name="adj1" fmla="val 7292"/>
              <a:gd name="adj2" fmla="val 9936"/>
            </a:avLst>
          </a:prstGeom>
          <a:noFill/>
          <a:ln w="63500">
            <a:solidFill>
              <a:srgbClr val="FF6600"/>
            </a:solidFill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l">
              <a:spcBef>
                <a:spcPct val="0"/>
              </a:spcBef>
              <a:defRPr/>
            </a:pPr>
            <a:endParaRPr lang="en-US" sz="1800" b="0">
              <a:solidFill>
                <a:schemeClr val="tx1"/>
              </a:solidFill>
              <a:latin typeface="Arial" charset="0"/>
              <a:cs typeface="MS PGothic" pitchFamily="34" charset="-128"/>
            </a:endParaRPr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>
            <a:off x="3598863" y="2133600"/>
            <a:ext cx="2362200" cy="0"/>
          </a:xfrm>
          <a:prstGeom prst="line">
            <a:avLst/>
          </a:prstGeom>
          <a:noFill/>
          <a:ln w="57150">
            <a:solidFill>
              <a:srgbClr val="FF6600"/>
            </a:solidFill>
            <a:prstDash val="sysDot"/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2379663" y="6389688"/>
            <a:ext cx="1219200" cy="0"/>
          </a:xfrm>
          <a:prstGeom prst="line">
            <a:avLst/>
          </a:prstGeom>
          <a:noFill/>
          <a:ln w="57150">
            <a:solidFill>
              <a:srgbClr val="F5CD2D"/>
            </a:solidFill>
            <a:prstDash val="sysDot"/>
            <a:round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6629400" y="2278740"/>
            <a:ext cx="2057400" cy="461963"/>
          </a:xfrm>
          <a:prstGeom prst="rect">
            <a:avLst/>
          </a:prstGeom>
          <a:solidFill>
            <a:srgbClr val="FFFFC1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 Narrow" charset="0"/>
                <a:cs typeface="MS PGothic" pitchFamily="34" charset="-128"/>
              </a:rPr>
              <a:t>Exceeds Value</a:t>
            </a:r>
            <a:endParaRPr lang="en-US" sz="2400" dirty="0">
              <a:solidFill>
                <a:srgbClr val="000000"/>
              </a:solidFill>
              <a:latin typeface="Arial Narrow" charset="0"/>
              <a:cs typeface="MS PGothic" pitchFamily="34" charset="-128"/>
            </a:endParaRP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7010400" y="5405735"/>
            <a:ext cx="1202575" cy="461665"/>
          </a:xfrm>
          <a:prstGeom prst="rect">
            <a:avLst/>
          </a:prstGeom>
          <a:solidFill>
            <a:srgbClr val="FFFFC1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 Narrow" charset="0"/>
                <a:cs typeface="MS PGothic" pitchFamily="34" charset="-128"/>
              </a:rPr>
              <a:t>$50,000</a:t>
            </a:r>
            <a:endParaRPr lang="en-US" sz="2400" dirty="0">
              <a:solidFill>
                <a:srgbClr val="000000"/>
              </a:solidFill>
              <a:latin typeface="Arial Narrow" charset="0"/>
              <a:cs typeface="MS PGothic" pitchFamily="34" charset="-128"/>
            </a:endParaRPr>
          </a:p>
        </p:txBody>
      </p:sp>
      <p:sp>
        <p:nvSpPr>
          <p:cNvPr id="66570" name="AutoShape 10"/>
          <p:cNvSpPr>
            <a:spLocks/>
          </p:cNvSpPr>
          <p:nvPr/>
        </p:nvSpPr>
        <p:spPr bwMode="auto">
          <a:xfrm flipH="1">
            <a:off x="1828800" y="2970213"/>
            <a:ext cx="528638" cy="3421062"/>
          </a:xfrm>
          <a:prstGeom prst="rightBrace">
            <a:avLst>
              <a:gd name="adj1" fmla="val 53929"/>
              <a:gd name="adj2" fmla="val 50662"/>
            </a:avLst>
          </a:prstGeom>
          <a:noFill/>
          <a:ln w="63500">
            <a:solidFill>
              <a:srgbClr val="000000"/>
            </a:solidFill>
            <a:round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none" anchor="ctr"/>
          <a:lstStyle/>
          <a:p>
            <a:pPr algn="l">
              <a:spcBef>
                <a:spcPct val="0"/>
              </a:spcBef>
              <a:defRPr/>
            </a:pPr>
            <a:endParaRPr lang="en-US" sz="1800" b="0">
              <a:solidFill>
                <a:schemeClr val="tx1"/>
              </a:solidFill>
              <a:latin typeface="Arial" charset="0"/>
              <a:cs typeface="MS PGothic" pitchFamily="34" charset="-128"/>
            </a:endParaRPr>
          </a:p>
        </p:txBody>
      </p:sp>
      <p:sp>
        <p:nvSpPr>
          <p:cNvPr id="944144" name="Text Box 16"/>
          <p:cNvSpPr txBox="1">
            <a:spLocks noChangeArrowheads="1"/>
          </p:cNvSpPr>
          <p:nvPr/>
        </p:nvSpPr>
        <p:spPr bwMode="auto">
          <a:xfrm>
            <a:off x="3043238" y="4910050"/>
            <a:ext cx="3108180" cy="769938"/>
          </a:xfrm>
          <a:prstGeom prst="rect">
            <a:avLst/>
          </a:prstGeom>
          <a:solidFill>
            <a:srgbClr val="FFFFE1">
              <a:alpha val="74901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44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r>
              <a:rPr lang="en-US" sz="4400" dirty="0">
                <a:solidFill>
                  <a:srgbClr val="000000"/>
                </a:solidFill>
                <a:latin typeface="Arial Narrow" pitchFamily="34" charset="0"/>
              </a:rPr>
              <a:t>ITV = </a:t>
            </a:r>
            <a:r>
              <a:rPr lang="en-US" sz="4400" dirty="0" smtClean="0">
                <a:solidFill>
                  <a:srgbClr val="000000"/>
                </a:solidFill>
                <a:latin typeface="Arial Narrow" pitchFamily="34" charset="0"/>
              </a:rPr>
              <a:t>50%</a:t>
            </a:r>
            <a:endParaRPr lang="en-US" sz="44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944145" name="Text Box 17"/>
          <p:cNvSpPr txBox="1">
            <a:spLocks noChangeArrowheads="1"/>
          </p:cNvSpPr>
          <p:nvPr/>
        </p:nvSpPr>
        <p:spPr bwMode="auto">
          <a:xfrm>
            <a:off x="3472530" y="2213424"/>
            <a:ext cx="2339102" cy="584775"/>
          </a:xfrm>
          <a:prstGeom prst="rect">
            <a:avLst/>
          </a:prstGeom>
          <a:solidFill>
            <a:srgbClr val="FFFFE1">
              <a:alpha val="74901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3200" dirty="0">
                <a:solidFill>
                  <a:srgbClr val="000000"/>
                </a:solidFill>
                <a:latin typeface="Arial Narrow" pitchFamily="34" charset="0"/>
              </a:rPr>
              <a:t>Loan </a:t>
            </a:r>
            <a:r>
              <a:rPr lang="en-US" sz="3200" dirty="0" smtClean="0">
                <a:solidFill>
                  <a:srgbClr val="000000"/>
                </a:solidFill>
                <a:latin typeface="Arial Narrow" pitchFamily="34" charset="0"/>
              </a:rPr>
              <a:t>Balance </a:t>
            </a:r>
            <a:endParaRPr lang="en-US" sz="32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>
            <a:off x="3429000" y="6477000"/>
            <a:ext cx="2971800" cy="0"/>
          </a:xfrm>
          <a:prstGeom prst="line">
            <a:avLst/>
          </a:prstGeom>
          <a:noFill/>
          <a:ln w="57150">
            <a:solidFill>
              <a:srgbClr val="00B0F0"/>
            </a:solidFill>
            <a:prstDash val="sysDot"/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81000" y="4114800"/>
            <a:ext cx="1371600" cy="1200150"/>
          </a:xfrm>
          <a:prstGeom prst="rect">
            <a:avLst/>
          </a:prstGeom>
          <a:solidFill>
            <a:srgbClr val="FFFFC1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400" dirty="0">
                <a:solidFill>
                  <a:srgbClr val="000000"/>
                </a:solidFill>
                <a:latin typeface="Arial Narrow" charset="0"/>
                <a:cs typeface="MS PGothic" pitchFamily="34" charset="-128"/>
              </a:rPr>
              <a:t>Property Value </a:t>
            </a:r>
            <a:r>
              <a:rPr lang="en-US" sz="2400" dirty="0" smtClean="0">
                <a:solidFill>
                  <a:srgbClr val="000000"/>
                </a:solidFill>
                <a:latin typeface="Arial Narrow" charset="0"/>
                <a:cs typeface="MS PGothic" pitchFamily="34" charset="-128"/>
              </a:rPr>
              <a:t>$100,000</a:t>
            </a:r>
            <a:endParaRPr lang="en-US" sz="2400" dirty="0">
              <a:solidFill>
                <a:srgbClr val="000000"/>
              </a:solidFill>
              <a:latin typeface="Arial Narrow" charset="0"/>
              <a:cs typeface="MS PGothic" pitchFamily="34" charset="-128"/>
            </a:endParaRPr>
          </a:p>
        </p:txBody>
      </p:sp>
      <p:sp>
        <p:nvSpPr>
          <p:cNvPr id="21" name="Line 3"/>
          <p:cNvSpPr>
            <a:spLocks noChangeShapeType="1"/>
          </p:cNvSpPr>
          <p:nvPr/>
        </p:nvSpPr>
        <p:spPr bwMode="auto">
          <a:xfrm flipV="1">
            <a:off x="6024563" y="3862864"/>
            <a:ext cx="604837" cy="967898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 type="arrow" w="med" len="med"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6553200" y="3124200"/>
            <a:ext cx="2590800" cy="123110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Investment to Value ratio</a:t>
            </a:r>
          </a:p>
          <a:p>
            <a:pPr algn="ctr">
              <a:spcBef>
                <a:spcPct val="0"/>
              </a:spcBef>
              <a:defRPr/>
            </a:pPr>
            <a:r>
              <a:rPr lang="en-US" dirty="0" smtClean="0">
                <a:latin typeface="Arial Narrow" charset="0"/>
                <a:ea typeface="ＭＳ Ｐゴシック" charset="-128"/>
                <a:cs typeface="ＭＳ Ｐゴシック" charset="-128"/>
              </a:rPr>
              <a:t>Based on Real Estate Value</a:t>
            </a:r>
            <a:endParaRPr lang="en-US" sz="1800" dirty="0">
              <a:solidFill>
                <a:schemeClr val="tx1"/>
              </a:solidFill>
              <a:latin typeface="Arial Narro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990600" y="152400"/>
            <a:ext cx="815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FFDF"/>
                </a:solidFill>
                <a:effectLst/>
                <a:uLnTx/>
                <a:uFillTx/>
                <a:latin typeface="+mj-lt"/>
                <a:ea typeface="MS PGothic" pitchFamily="34" charset="-128"/>
                <a:cs typeface="ＭＳ Ｐゴシック" charset="-128"/>
              </a:rPr>
              <a:t>Loan to Value Ratio over 100%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FFDF"/>
              </a:solidFill>
              <a:effectLst/>
              <a:uLnTx/>
              <a:uFillTx/>
              <a:latin typeface="+mj-lt"/>
              <a:ea typeface="MS PGothic" pitchFamily="34" charset="-128"/>
              <a:cs typeface="ＭＳ Ｐゴシック" charset="-128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861680" y="1311989"/>
            <a:ext cx="5074466" cy="1005017"/>
            <a:chOff x="106952" y="1311989"/>
            <a:chExt cx="5074466" cy="1005017"/>
          </a:xfrm>
        </p:grpSpPr>
        <p:sp>
          <p:nvSpPr>
            <p:cNvPr id="25" name="Left Arrow 24"/>
            <p:cNvSpPr/>
            <p:nvPr/>
          </p:nvSpPr>
          <p:spPr>
            <a:xfrm rot="1833521" flipH="1">
              <a:off x="1090682" y="1772965"/>
              <a:ext cx="1797361" cy="544041"/>
            </a:xfrm>
            <a:prstGeom prst="leftArrow">
              <a:avLst>
                <a:gd name="adj1" fmla="val 35111"/>
                <a:gd name="adj2" fmla="val 50530"/>
              </a:avLst>
            </a:prstGeom>
            <a:solidFill>
              <a:srgbClr val="FF0000"/>
            </a:solidFill>
            <a:ln>
              <a:solidFill>
                <a:srgbClr val="A50000"/>
              </a:solidFill>
            </a:ln>
            <a:scene3d>
              <a:camera prst="orthographicFront">
                <a:rot lat="0" lon="21299999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6952" y="1311989"/>
              <a:ext cx="5074466" cy="52322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A5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Owe more than Property is worth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85638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  <p:bldP spid="66566" grpId="0" animBg="1"/>
      <p:bldP spid="66573" grpId="0" animBg="1"/>
      <p:bldP spid="66574" grpId="0" animBg="1"/>
      <p:bldP spid="66570" grpId="0" animBg="1"/>
      <p:bldP spid="944144" grpId="0" animBg="1"/>
      <p:bldP spid="944145" grpId="0" animBg="1"/>
      <p:bldP spid="19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2593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alphaModFix amt="35000"/>
          </a:blip>
          <a:srcRect/>
          <a:stretch>
            <a:fillRect/>
          </a:stretch>
        </p:blipFill>
        <p:spPr bwMode="auto">
          <a:xfrm>
            <a:off x="2819400" y="1905000"/>
            <a:ext cx="293211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71869" y="1981199"/>
            <a:ext cx="5159449" cy="4114801"/>
            <a:chOff x="671881" y="1981199"/>
            <a:chExt cx="5159888" cy="4114798"/>
          </a:xfrm>
        </p:grpSpPr>
        <p:sp>
          <p:nvSpPr>
            <p:cNvPr id="1902607" name="Text Box 8"/>
            <p:cNvSpPr txBox="1">
              <a:spLocks noChangeArrowheads="1"/>
            </p:cNvSpPr>
            <p:nvPr/>
          </p:nvSpPr>
          <p:spPr bwMode="auto">
            <a:xfrm rot="16200000">
              <a:off x="-1123108" y="3776189"/>
              <a:ext cx="4114797" cy="52481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sz="2800" dirty="0">
                  <a:solidFill>
                    <a:srgbClr val="0D0D0D"/>
                  </a:solidFill>
                  <a:latin typeface="Arial Bold" pitchFamily="34" charset="0"/>
                  <a:cs typeface="Arial Bold" pitchFamily="34" charset="0"/>
                </a:rPr>
                <a:t>$</a:t>
              </a:r>
              <a:r>
                <a:rPr lang="en-US" sz="2800" dirty="0" smtClean="0">
                  <a:solidFill>
                    <a:srgbClr val="0D0D0D"/>
                  </a:solidFill>
                  <a:latin typeface="Arial Bold" pitchFamily="34" charset="0"/>
                  <a:cs typeface="Arial Bold" pitchFamily="34" charset="0"/>
                </a:rPr>
                <a:t>100,000 </a:t>
              </a:r>
              <a:r>
                <a:rPr lang="en-US" sz="2800" dirty="0">
                  <a:solidFill>
                    <a:srgbClr val="0D0D0D"/>
                  </a:solidFill>
                  <a:latin typeface="Arial Bold" pitchFamily="34" charset="0"/>
                  <a:cs typeface="Arial Bold" pitchFamily="34" charset="0"/>
                </a:rPr>
                <a:t>Sale</a:t>
              </a:r>
            </a:p>
          </p:txBody>
        </p:sp>
        <p:sp>
          <p:nvSpPr>
            <p:cNvPr id="1902608" name="Line 9"/>
            <p:cNvSpPr>
              <a:spLocks noChangeShapeType="1"/>
            </p:cNvSpPr>
            <p:nvPr/>
          </p:nvSpPr>
          <p:spPr bwMode="auto">
            <a:xfrm flipV="1">
              <a:off x="1824037" y="1981199"/>
              <a:ext cx="4007732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Myriad Pro"/>
              </a:endParaRPr>
            </a:p>
          </p:txBody>
        </p:sp>
        <p:sp>
          <p:nvSpPr>
            <p:cNvPr id="1902609" name="AutoShape 10"/>
            <p:cNvSpPr>
              <a:spLocks/>
            </p:cNvSpPr>
            <p:nvPr/>
          </p:nvSpPr>
          <p:spPr bwMode="auto">
            <a:xfrm flipH="1">
              <a:off x="1295400" y="1981201"/>
              <a:ext cx="528637" cy="4105274"/>
            </a:xfrm>
            <a:prstGeom prst="rightBrace">
              <a:avLst>
                <a:gd name="adj1" fmla="val 53929"/>
                <a:gd name="adj2" fmla="val 50662"/>
              </a:avLst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 dirty="0">
                <a:solidFill>
                  <a:srgbClr val="FF6600"/>
                </a:solidFill>
                <a:latin typeface="Myriad Pro"/>
              </a:endParaRPr>
            </a:p>
          </p:txBody>
        </p:sp>
        <p:sp>
          <p:nvSpPr>
            <p:cNvPr id="1902610" name="Line 11"/>
            <p:cNvSpPr>
              <a:spLocks noChangeShapeType="1"/>
            </p:cNvSpPr>
            <p:nvPr/>
          </p:nvSpPr>
          <p:spPr bwMode="auto">
            <a:xfrm flipV="1">
              <a:off x="1905000" y="6094412"/>
              <a:ext cx="146868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Myriad Pro"/>
              </a:endParaRPr>
            </a:p>
          </p:txBody>
        </p:sp>
      </p:grpSp>
      <p:sp>
        <p:nvSpPr>
          <p:cNvPr id="1902605" name="Line 7"/>
          <p:cNvSpPr>
            <a:spLocks noChangeShapeType="1"/>
          </p:cNvSpPr>
          <p:nvPr/>
        </p:nvSpPr>
        <p:spPr bwMode="auto">
          <a:xfrm>
            <a:off x="3167336" y="998441"/>
            <a:ext cx="2584177" cy="38083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Myriad Pro"/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067219" y="1031691"/>
            <a:ext cx="5455018" cy="5051116"/>
            <a:chOff x="3352800" y="2056731"/>
            <a:chExt cx="5455767" cy="4039269"/>
          </a:xfrm>
        </p:grpSpPr>
        <p:sp>
          <p:nvSpPr>
            <p:cNvPr id="1902600" name="Line 3"/>
            <p:cNvSpPr>
              <a:spLocks noChangeShapeType="1"/>
            </p:cNvSpPr>
            <p:nvPr/>
          </p:nvSpPr>
          <p:spPr bwMode="auto">
            <a:xfrm flipV="1">
              <a:off x="3352800" y="6096000"/>
              <a:ext cx="2590800" cy="0"/>
            </a:xfrm>
            <a:prstGeom prst="line">
              <a:avLst/>
            </a:prstGeom>
            <a:noFill/>
            <a:ln w="57150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Myriad Pro"/>
              </a:endParaRPr>
            </a:p>
          </p:txBody>
        </p:sp>
        <p:sp>
          <p:nvSpPr>
            <p:cNvPr id="1902601" name="AutoShape 5"/>
            <p:cNvSpPr>
              <a:spLocks/>
            </p:cNvSpPr>
            <p:nvPr/>
          </p:nvSpPr>
          <p:spPr bwMode="auto">
            <a:xfrm>
              <a:off x="5843836" y="2056731"/>
              <a:ext cx="559718" cy="4037681"/>
            </a:xfrm>
            <a:prstGeom prst="rightBrace">
              <a:avLst>
                <a:gd name="adj1" fmla="val 9891"/>
                <a:gd name="adj2" fmla="val 31893"/>
              </a:avLst>
            </a:prstGeom>
            <a:noFill/>
            <a:ln w="635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 dirty="0">
                <a:latin typeface="Myriad Pro"/>
              </a:endParaRPr>
            </a:p>
          </p:txBody>
        </p:sp>
        <p:sp>
          <p:nvSpPr>
            <p:cNvPr id="1902602" name="Text Box 14"/>
            <p:cNvSpPr txBox="1">
              <a:spLocks noChangeArrowheads="1"/>
            </p:cNvSpPr>
            <p:nvPr/>
          </p:nvSpPr>
          <p:spPr bwMode="auto">
            <a:xfrm>
              <a:off x="6412262" y="2926622"/>
              <a:ext cx="2396305" cy="831894"/>
            </a:xfrm>
            <a:prstGeom prst="rect">
              <a:avLst/>
            </a:prstGeom>
            <a:solidFill>
              <a:srgbClr val="D6CE8A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sz="28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1</a:t>
              </a:r>
              <a:r>
                <a:rPr lang="en-US" sz="2800" baseline="300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st</a:t>
              </a:r>
              <a:r>
                <a:rPr lang="en-US" sz="28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 lien Note</a:t>
              </a:r>
            </a:p>
            <a:p>
              <a:pPr algn="ctr">
                <a:spcBef>
                  <a:spcPct val="20000"/>
                </a:spcBef>
              </a:pPr>
              <a:r>
                <a:rPr lang="en-US" sz="28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= </a:t>
              </a:r>
              <a:r>
                <a:rPr lang="en-US" sz="2800" dirty="0" smtClean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$125,000</a:t>
              </a:r>
              <a:endParaRPr lang="en-US" sz="2800" dirty="0">
                <a:ln>
                  <a:solidFill>
                    <a:srgbClr val="0D0D0D"/>
                  </a:solidFill>
                </a:ln>
                <a:solidFill>
                  <a:srgbClr val="0D0D0D"/>
                </a:solidFill>
                <a:latin typeface="Myriad Pro SemiCond"/>
              </a:endParaRPr>
            </a:p>
          </p:txBody>
        </p:sp>
      </p:grp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5831318" y="1062970"/>
            <a:ext cx="2522538" cy="830997"/>
          </a:xfrm>
          <a:prstGeom prst="rect">
            <a:avLst/>
          </a:prstGeom>
          <a:solidFill>
            <a:schemeClr val="accent2">
              <a:lumMod val="40000"/>
              <a:lumOff val="60000"/>
              <a:alpha val="72156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400" dirty="0">
                <a:ln>
                  <a:solidFill>
                    <a:srgbClr val="0D0D0D"/>
                  </a:solidFill>
                </a:ln>
                <a:solidFill>
                  <a:schemeClr val="tx1"/>
                </a:solidFill>
                <a:latin typeface="Myriad Pro SemiCond"/>
              </a:rPr>
              <a:t>Buyer’s </a:t>
            </a:r>
            <a:r>
              <a:rPr lang="en-US" sz="2400" dirty="0" smtClean="0">
                <a:ln>
                  <a:solidFill>
                    <a:srgbClr val="0D0D0D"/>
                  </a:solidFill>
                </a:ln>
                <a:latin typeface="Myriad Pro SemiCond"/>
              </a:rPr>
              <a:t>Under Water</a:t>
            </a:r>
            <a:endParaRPr lang="en-US" sz="2400" dirty="0">
              <a:ln>
                <a:solidFill>
                  <a:srgbClr val="0D0D0D"/>
                </a:solidFill>
              </a:ln>
              <a:solidFill>
                <a:schemeClr val="tx1"/>
              </a:solidFill>
              <a:latin typeface="Myriad Pro SemiCond"/>
            </a:endParaRPr>
          </a:p>
        </p:txBody>
      </p:sp>
      <p:sp>
        <p:nvSpPr>
          <p:cNvPr id="22" name="Vertical Scroll 21"/>
          <p:cNvSpPr/>
          <p:nvPr/>
        </p:nvSpPr>
        <p:spPr>
          <a:xfrm>
            <a:off x="1442660" y="1036524"/>
            <a:ext cx="3124766" cy="5059476"/>
          </a:xfrm>
          <a:prstGeom prst="verticalScroll">
            <a:avLst/>
          </a:prstGeom>
          <a:solidFill>
            <a:srgbClr val="D6CE8A"/>
          </a:solidFill>
          <a:ln>
            <a:solidFill>
              <a:srgbClr val="704B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1762918" y="1430519"/>
            <a:ext cx="2522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dirty="0">
                <a:ln>
                  <a:solidFill>
                    <a:srgbClr val="0D0D0D"/>
                  </a:solidFill>
                </a:ln>
                <a:solidFill>
                  <a:schemeClr val="tx1"/>
                </a:solidFill>
                <a:latin typeface="Myriad Pro SemiCond"/>
              </a:rPr>
              <a:t>Buyer’s Debt</a:t>
            </a: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1940366" y="1937894"/>
            <a:ext cx="2128979" cy="1471172"/>
          </a:xfrm>
          <a:prstGeom prst="rect">
            <a:avLst/>
          </a:prstGeom>
          <a:solidFill>
            <a:srgbClr val="D6CE8A"/>
          </a:soli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dirty="0" smtClean="0">
                <a:ln>
                  <a:solidFill>
                    <a:srgbClr val="0D0D0D"/>
                  </a:solidFill>
                </a:ln>
                <a:solidFill>
                  <a:srgbClr val="0D0D0D"/>
                </a:solidFill>
                <a:latin typeface="Myriad Pro SemiCond"/>
              </a:rPr>
              <a:t>Loan to Value</a:t>
            </a:r>
          </a:p>
          <a:p>
            <a:pPr algn="ctr">
              <a:spcBef>
                <a:spcPct val="20000"/>
              </a:spcBef>
            </a:pPr>
            <a:r>
              <a:rPr lang="en-US" sz="2800" dirty="0" smtClean="0">
                <a:ln>
                  <a:solidFill>
                    <a:srgbClr val="0D0D0D"/>
                  </a:solidFill>
                </a:ln>
                <a:solidFill>
                  <a:srgbClr val="0D0D0D"/>
                </a:solidFill>
                <a:latin typeface="Myriad Pro SemiCond"/>
              </a:rPr>
              <a:t>125%</a:t>
            </a:r>
            <a:endParaRPr lang="en-US" sz="2800" dirty="0">
              <a:ln>
                <a:solidFill>
                  <a:srgbClr val="0D0D0D"/>
                </a:solidFill>
              </a:ln>
              <a:solidFill>
                <a:srgbClr val="0D0D0D"/>
              </a:solidFill>
              <a:latin typeface="Myriad Pro SemiCond"/>
            </a:endParaRPr>
          </a:p>
        </p:txBody>
      </p:sp>
      <p:grpSp>
        <p:nvGrpSpPr>
          <p:cNvPr id="25" name="Group 16"/>
          <p:cNvGrpSpPr/>
          <p:nvPr/>
        </p:nvGrpSpPr>
        <p:grpSpPr>
          <a:xfrm>
            <a:off x="1823927" y="4079656"/>
            <a:ext cx="5186362" cy="0"/>
            <a:chOff x="1824038" y="3497898"/>
            <a:chExt cx="5186362" cy="0"/>
          </a:xfrm>
        </p:grpSpPr>
        <p:sp>
          <p:nvSpPr>
            <p:cNvPr id="26" name="Line 3"/>
            <p:cNvSpPr>
              <a:spLocks noChangeShapeType="1"/>
            </p:cNvSpPr>
            <p:nvPr/>
          </p:nvSpPr>
          <p:spPr bwMode="auto">
            <a:xfrm flipV="1">
              <a:off x="1824038" y="3497898"/>
              <a:ext cx="4271962" cy="0"/>
            </a:xfrm>
            <a:prstGeom prst="line">
              <a:avLst/>
            </a:prstGeom>
            <a:noFill/>
            <a:ln w="101600">
              <a:solidFill>
                <a:srgbClr val="66FF00"/>
              </a:solidFill>
              <a:prstDash val="sysDot"/>
              <a:round/>
              <a:headEnd/>
              <a:tailEnd/>
            </a:ln>
            <a:effectLst>
              <a:outerShdw dist="38100" dir="18060007" rotWithShape="0">
                <a:srgbClr val="808080">
                  <a:alpha val="42998"/>
                </a:srgb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en-US" dirty="0">
                <a:ea typeface="MS PGothic" pitchFamily="34" charset="-128"/>
                <a:cs typeface="+mn-cs"/>
              </a:endParaRPr>
            </a:p>
          </p:txBody>
        </p:sp>
        <p:sp>
          <p:nvSpPr>
            <p:cNvPr id="27" name="Line 3"/>
            <p:cNvSpPr>
              <a:spLocks noChangeShapeType="1"/>
            </p:cNvSpPr>
            <p:nvPr/>
          </p:nvSpPr>
          <p:spPr bwMode="auto">
            <a:xfrm flipV="1">
              <a:off x="6096000" y="3497898"/>
              <a:ext cx="914400" cy="0"/>
            </a:xfrm>
            <a:prstGeom prst="line">
              <a:avLst/>
            </a:prstGeom>
            <a:noFill/>
            <a:ln w="76200">
              <a:solidFill>
                <a:srgbClr val="66FF00"/>
              </a:solidFill>
              <a:round/>
              <a:headEnd type="arrow" w="med" len="med"/>
              <a:tailEnd/>
            </a:ln>
            <a:effectLst>
              <a:outerShdw dist="38100" dir="18060007" rotWithShape="0">
                <a:srgbClr val="808080">
                  <a:alpha val="42998"/>
                </a:srgb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en-US" dirty="0">
                <a:ea typeface="MS PGothic" pitchFamily="34" charset="-128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009462" y="3771901"/>
            <a:ext cx="1574687" cy="523875"/>
          </a:xfrm>
          <a:prstGeom prst="rect">
            <a:avLst/>
          </a:prstGeom>
          <a:noFill/>
          <a:ln w="12700">
            <a:solidFill>
              <a:srgbClr val="66FF00"/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smtClean="0">
                <a:ln>
                  <a:solidFill>
                    <a:schemeClr val="accent1"/>
                  </a:solidFill>
                </a:ln>
                <a:solidFill>
                  <a:srgbClr val="66FF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50% ITV</a:t>
            </a:r>
            <a:endParaRPr lang="en-US" sz="2800" dirty="0">
              <a:ln>
                <a:solidFill>
                  <a:schemeClr val="accent1"/>
                </a:solidFill>
              </a:ln>
              <a:solidFill>
                <a:srgbClr val="66FF00"/>
              </a:solidFill>
              <a:latin typeface="Arial Narro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" name="16-Point Star 18"/>
          <p:cNvSpPr>
            <a:spLocks noChangeArrowheads="1"/>
          </p:cNvSpPr>
          <p:nvPr/>
        </p:nvSpPr>
        <p:spPr bwMode="auto">
          <a:xfrm>
            <a:off x="1906839" y="191140"/>
            <a:ext cx="5716326" cy="648631"/>
          </a:xfrm>
          <a:prstGeom prst="star16">
            <a:avLst>
              <a:gd name="adj" fmla="val 50000"/>
            </a:avLst>
          </a:prstGeom>
          <a:gradFill flip="none" rotWithShape="1">
            <a:gsLst>
              <a:gs pos="0">
                <a:srgbClr val="A50000"/>
              </a:gs>
              <a:gs pos="100000">
                <a:srgbClr val="800000"/>
              </a:gs>
            </a:gsLst>
            <a:lin ang="16200000" scaled="0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bIns="228600" anchor="ctr" anchorCtr="0"/>
          <a:lstStyle/>
          <a:p>
            <a:pPr algn="ctr">
              <a:defRPr/>
            </a:pPr>
            <a:r>
              <a:rPr lang="en-US" sz="3200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a typeface="MS PGothic" pitchFamily="34" charset="-128"/>
                <a:cs typeface="+mn-cs"/>
              </a:rPr>
              <a:t>Non-Performing Notes </a:t>
            </a:r>
            <a:endParaRPr lang="en-US" sz="3200" dirty="0">
              <a:ln>
                <a:solidFill>
                  <a:srgbClr val="FFFFFF"/>
                </a:solidFill>
              </a:ln>
              <a:solidFill>
                <a:srgbClr val="FFFFFF"/>
              </a:solidFill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902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2605" grpId="0" animBg="1"/>
      <p:bldP spid="20" grpId="0" animBg="1"/>
      <p:bldP spid="22" grpId="0" animBg="1"/>
      <p:bldP spid="23" grpId="0"/>
      <p:bldP spid="21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alphaModFix amt="30000"/>
          </a:blip>
          <a:srcRect/>
          <a:stretch>
            <a:fillRect/>
          </a:stretch>
        </p:blipFill>
        <p:spPr bwMode="auto">
          <a:xfrm>
            <a:off x="1911249" y="-44948"/>
            <a:ext cx="4327778" cy="6750548"/>
          </a:xfrm>
          <a:prstGeom prst="rect">
            <a:avLst/>
          </a:prstGeom>
          <a:noFill/>
        </p:spPr>
      </p:pic>
      <p:sp>
        <p:nvSpPr>
          <p:cNvPr id="66568" name="Text Box 8"/>
          <p:cNvSpPr txBox="1">
            <a:spLocks noChangeArrowheads="1"/>
          </p:cNvSpPr>
          <p:nvPr/>
        </p:nvSpPr>
        <p:spPr bwMode="auto">
          <a:xfrm rot="-5400000">
            <a:off x="-1779587" y="3014663"/>
            <a:ext cx="5014912" cy="842962"/>
          </a:xfrm>
          <a:prstGeom prst="rect">
            <a:avLst/>
          </a:prstGeom>
          <a:solidFill>
            <a:schemeClr val="bg1">
              <a:alpha val="70000"/>
            </a:schemeClr>
          </a:solidFill>
          <a:ln w="19050">
            <a:solidFill>
              <a:srgbClr val="F5CD2D"/>
            </a:solidFill>
            <a:miter lim="800000"/>
            <a:headEnd/>
            <a:tailEnd/>
          </a:ln>
          <a:effectLst>
            <a:outerShdw dist="25401" dir="2700000" rotWithShape="0">
              <a:srgbClr val="808080">
                <a:alpha val="42998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0" dirty="0">
                <a:solidFill>
                  <a:srgbClr val="000000"/>
                </a:solidFill>
                <a:latin typeface="Myriad Pro SemiCond"/>
                <a:ea typeface="ＭＳ Ｐゴシック" charset="-128"/>
                <a:cs typeface="ＭＳ Ｐゴシック" charset="-128"/>
              </a:rPr>
              <a:t>Establish As-IS Value</a:t>
            </a: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1790700" y="6629400"/>
            <a:ext cx="497840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latin typeface="Myriad Pro"/>
              <a:ea typeface="MS PGothic" pitchFamily="34" charset="-128"/>
              <a:cs typeface="+mn-cs"/>
            </a:endParaRPr>
          </a:p>
        </p:txBody>
      </p:sp>
      <p:sp>
        <p:nvSpPr>
          <p:cNvPr id="66570" name="AutoShape 10"/>
          <p:cNvSpPr>
            <a:spLocks/>
          </p:cNvSpPr>
          <p:nvPr/>
        </p:nvSpPr>
        <p:spPr bwMode="auto">
          <a:xfrm flipH="1">
            <a:off x="1223963" y="152400"/>
            <a:ext cx="528637" cy="6477000"/>
          </a:xfrm>
          <a:prstGeom prst="rightBrace">
            <a:avLst>
              <a:gd name="adj1" fmla="val 53944"/>
              <a:gd name="adj2" fmla="val 50662"/>
            </a:avLst>
          </a:prstGeom>
          <a:noFill/>
          <a:ln w="63500">
            <a:solidFill>
              <a:srgbClr val="000000"/>
            </a:solidFill>
            <a:round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 b="0" dirty="0">
              <a:solidFill>
                <a:schemeClr val="tx1"/>
              </a:solidFill>
              <a:latin typeface="Myriad Pro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 flipV="1">
            <a:off x="1824038" y="1219200"/>
            <a:ext cx="4271962" cy="0"/>
          </a:xfrm>
          <a:prstGeom prst="line">
            <a:avLst/>
          </a:prstGeom>
          <a:noFill/>
          <a:ln w="101600">
            <a:solidFill>
              <a:schemeClr val="accent2">
                <a:lumMod val="50000"/>
              </a:schemeClr>
            </a:solidFill>
            <a:prstDash val="sysDot"/>
            <a:round/>
            <a:headEnd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latin typeface="Myriad Pro"/>
              <a:ea typeface="MS PGothic" pitchFamily="34" charset="-128"/>
              <a:cs typeface="+mn-cs"/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6096000" y="1219200"/>
            <a:ext cx="914400" cy="0"/>
          </a:xfrm>
          <a:prstGeom prst="line">
            <a:avLst/>
          </a:prstGeom>
          <a:noFill/>
          <a:ln w="76200">
            <a:solidFill>
              <a:schemeClr val="accent2">
                <a:lumMod val="50000"/>
              </a:schemeClr>
            </a:solidFill>
            <a:round/>
            <a:headEnd type="arrow" w="med" len="med"/>
            <a:tailEnd/>
          </a:ln>
          <a:effectLst>
            <a:outerShdw dist="38100" dir="18060007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 dirty="0">
              <a:latin typeface="Myriad Pro"/>
              <a:ea typeface="MS PGothic" pitchFamily="34" charset="-128"/>
              <a:cs typeface="+mn-cs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997699" y="990600"/>
            <a:ext cx="1899557" cy="523875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>
                <a:ln>
                  <a:solidFill>
                    <a:schemeClr val="accent1"/>
                  </a:solidFill>
                </a:ln>
                <a:solidFill>
                  <a:schemeClr val="tx1"/>
                </a:solidFill>
                <a:latin typeface="Myriad Pro SemiCond"/>
                <a:ea typeface="ＭＳ Ｐゴシック" charset="-128"/>
                <a:cs typeface="ＭＳ Ｐゴシック" charset="-128"/>
              </a:rPr>
              <a:t>What % ?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1524000" y="1295400"/>
            <a:ext cx="5245100" cy="461665"/>
          </a:xfrm>
          <a:prstGeom prst="rect">
            <a:avLst/>
          </a:prstGeom>
          <a:solidFill>
            <a:schemeClr val="accent2">
              <a:lumMod val="20000"/>
              <a:lumOff val="80000"/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Myriad Pro SemiCond"/>
              </a:rPr>
              <a:t> Investment to Value Ratio = 85%</a:t>
            </a:r>
            <a:endParaRPr lang="en-US" sz="2400" dirty="0">
              <a:solidFill>
                <a:srgbClr val="000000"/>
              </a:solidFill>
              <a:latin typeface="Myriad Pro SemiCond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524000" y="3106057"/>
            <a:ext cx="5041900" cy="461665"/>
          </a:xfrm>
          <a:prstGeom prst="rect">
            <a:avLst/>
          </a:prstGeom>
          <a:solidFill>
            <a:schemeClr val="accent1">
              <a:lumMod val="20000"/>
              <a:lumOff val="80000"/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 dirty="0" smtClean="0">
                <a:solidFill>
                  <a:srgbClr val="000000"/>
                </a:solidFill>
                <a:latin typeface="Myriad Pro SemiCond"/>
              </a:rPr>
              <a:t> Investment to Value Ratio = 60%</a:t>
            </a:r>
            <a:endParaRPr lang="en-US" sz="2400" dirty="0">
              <a:solidFill>
                <a:srgbClr val="000000"/>
              </a:solidFill>
              <a:latin typeface="Myriad Pro SemiCond"/>
            </a:endParaRPr>
          </a:p>
        </p:txBody>
      </p:sp>
      <p:sp>
        <p:nvSpPr>
          <p:cNvPr id="13" name="16-Point Star 18"/>
          <p:cNvSpPr>
            <a:spLocks noChangeArrowheads="1"/>
          </p:cNvSpPr>
          <p:nvPr/>
        </p:nvSpPr>
        <p:spPr bwMode="auto">
          <a:xfrm>
            <a:off x="1824038" y="366712"/>
            <a:ext cx="4741862" cy="776288"/>
          </a:xfrm>
          <a:prstGeom prst="star16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bIns="228600" anchor="ctr"/>
          <a:lstStyle/>
          <a:p>
            <a:pPr algn="ctr">
              <a:defRPr/>
            </a:pPr>
            <a:r>
              <a:rPr lang="en-US" sz="3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Myriad Pro"/>
                <a:ea typeface="MS PGothic" pitchFamily="34" charset="-128"/>
                <a:cs typeface="+mn-cs"/>
              </a:rPr>
              <a:t>Performing Notes </a:t>
            </a:r>
            <a:endParaRPr lang="en-US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Myriad Pro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58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5434E-6 L 3.88889E-6 0.2601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5434E-6 L 3.33333E-6 0.2601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5434E-6 L -4.44444E-6 0.2552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2593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alphaModFix amt="35000"/>
          </a:blip>
          <a:srcRect/>
          <a:stretch>
            <a:fillRect/>
          </a:stretch>
        </p:blipFill>
        <p:spPr bwMode="auto">
          <a:xfrm>
            <a:off x="2819400" y="1905000"/>
            <a:ext cx="293211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71869" y="1981200"/>
            <a:ext cx="2701569" cy="4114800"/>
            <a:chOff x="671881" y="1981200"/>
            <a:chExt cx="2701799" cy="4114797"/>
          </a:xfrm>
        </p:grpSpPr>
        <p:sp>
          <p:nvSpPr>
            <p:cNvPr id="1902607" name="Text Box 8"/>
            <p:cNvSpPr txBox="1">
              <a:spLocks noChangeArrowheads="1"/>
            </p:cNvSpPr>
            <p:nvPr/>
          </p:nvSpPr>
          <p:spPr bwMode="auto">
            <a:xfrm rot="16200000">
              <a:off x="-1123108" y="3776189"/>
              <a:ext cx="4114797" cy="52481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sz="2800" dirty="0">
                  <a:solidFill>
                    <a:srgbClr val="0D0D0D"/>
                  </a:solidFill>
                  <a:latin typeface="Arial Bold" pitchFamily="34" charset="0"/>
                  <a:cs typeface="Arial Bold" pitchFamily="34" charset="0"/>
                </a:rPr>
                <a:t>$</a:t>
              </a:r>
              <a:r>
                <a:rPr lang="en-US" sz="2800" dirty="0" smtClean="0">
                  <a:solidFill>
                    <a:srgbClr val="0D0D0D"/>
                  </a:solidFill>
                  <a:latin typeface="Arial Bold" pitchFamily="34" charset="0"/>
                  <a:cs typeface="Arial Bold" pitchFamily="34" charset="0"/>
                </a:rPr>
                <a:t>100,000 </a:t>
              </a:r>
              <a:r>
                <a:rPr lang="en-US" sz="2800" dirty="0">
                  <a:solidFill>
                    <a:srgbClr val="0D0D0D"/>
                  </a:solidFill>
                  <a:latin typeface="Arial Bold" pitchFamily="34" charset="0"/>
                  <a:cs typeface="Arial Bold" pitchFamily="34" charset="0"/>
                </a:rPr>
                <a:t>Sale</a:t>
              </a:r>
            </a:p>
          </p:txBody>
        </p:sp>
        <p:sp>
          <p:nvSpPr>
            <p:cNvPr id="1902608" name="Line 9"/>
            <p:cNvSpPr>
              <a:spLocks noChangeShapeType="1"/>
            </p:cNvSpPr>
            <p:nvPr/>
          </p:nvSpPr>
          <p:spPr bwMode="auto">
            <a:xfrm flipV="1">
              <a:off x="1824037" y="1981200"/>
              <a:ext cx="1474417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Myriad Pro"/>
              </a:endParaRPr>
            </a:p>
          </p:txBody>
        </p:sp>
        <p:sp>
          <p:nvSpPr>
            <p:cNvPr id="1902609" name="AutoShape 10"/>
            <p:cNvSpPr>
              <a:spLocks/>
            </p:cNvSpPr>
            <p:nvPr/>
          </p:nvSpPr>
          <p:spPr bwMode="auto">
            <a:xfrm flipH="1">
              <a:off x="1295400" y="1981201"/>
              <a:ext cx="528637" cy="4105274"/>
            </a:xfrm>
            <a:prstGeom prst="rightBrace">
              <a:avLst>
                <a:gd name="adj1" fmla="val 53929"/>
                <a:gd name="adj2" fmla="val 50662"/>
              </a:avLst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 dirty="0">
                <a:solidFill>
                  <a:srgbClr val="FF6600"/>
                </a:solidFill>
                <a:latin typeface="Myriad Pro"/>
              </a:endParaRPr>
            </a:p>
          </p:txBody>
        </p:sp>
        <p:sp>
          <p:nvSpPr>
            <p:cNvPr id="1902610" name="Line 11"/>
            <p:cNvSpPr>
              <a:spLocks noChangeShapeType="1"/>
            </p:cNvSpPr>
            <p:nvPr/>
          </p:nvSpPr>
          <p:spPr bwMode="auto">
            <a:xfrm flipV="1">
              <a:off x="1905000" y="6094412"/>
              <a:ext cx="146868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Myriad Pro"/>
              </a:endParaRP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298825" y="1905000"/>
            <a:ext cx="5649913" cy="904863"/>
            <a:chOff x="3352800" y="1905046"/>
            <a:chExt cx="5596705" cy="905103"/>
          </a:xfrm>
        </p:grpSpPr>
        <p:sp>
          <p:nvSpPr>
            <p:cNvPr id="1902603" name="Line 4"/>
            <p:cNvSpPr>
              <a:spLocks noChangeShapeType="1"/>
            </p:cNvSpPr>
            <p:nvPr/>
          </p:nvSpPr>
          <p:spPr bwMode="auto">
            <a:xfrm flipV="1">
              <a:off x="3352800" y="2666999"/>
              <a:ext cx="2845568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Myriad Pro"/>
              </a:endParaRPr>
            </a:p>
          </p:txBody>
        </p:sp>
        <p:sp>
          <p:nvSpPr>
            <p:cNvPr id="1902604" name="AutoShape 6"/>
            <p:cNvSpPr>
              <a:spLocks/>
            </p:cNvSpPr>
            <p:nvPr/>
          </p:nvSpPr>
          <p:spPr bwMode="auto">
            <a:xfrm>
              <a:off x="6091237" y="1981199"/>
              <a:ext cx="233363" cy="684213"/>
            </a:xfrm>
            <a:prstGeom prst="rightBrace">
              <a:avLst>
                <a:gd name="adj1" fmla="val 19044"/>
                <a:gd name="adj2" fmla="val 53009"/>
              </a:avLst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 dirty="0">
                <a:latin typeface="Myriad Pro"/>
              </a:endParaRPr>
            </a:p>
          </p:txBody>
        </p:sp>
        <p:sp>
          <p:nvSpPr>
            <p:cNvPr id="1902605" name="Line 7"/>
            <p:cNvSpPr>
              <a:spLocks noChangeShapeType="1"/>
            </p:cNvSpPr>
            <p:nvPr/>
          </p:nvSpPr>
          <p:spPr bwMode="auto">
            <a:xfrm flipV="1">
              <a:off x="3352800" y="1981200"/>
              <a:ext cx="2845568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Myriad Pro"/>
              </a:endParaRPr>
            </a:p>
          </p:txBody>
        </p:sp>
        <p:sp>
          <p:nvSpPr>
            <p:cNvPr id="1902606" name="Text Box 15"/>
            <p:cNvSpPr txBox="1">
              <a:spLocks noChangeArrowheads="1"/>
            </p:cNvSpPr>
            <p:nvPr/>
          </p:nvSpPr>
          <p:spPr bwMode="auto">
            <a:xfrm>
              <a:off x="6426968" y="1905046"/>
              <a:ext cx="2522537" cy="90510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sz="2400" dirty="0">
                  <a:ln>
                    <a:solidFill>
                      <a:srgbClr val="0D0D0D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Myriad Pro SemiCond"/>
                </a:rPr>
                <a:t>Down Payment</a:t>
              </a:r>
            </a:p>
            <a:p>
              <a:pPr algn="ctr">
                <a:spcBef>
                  <a:spcPct val="20000"/>
                </a:spcBef>
              </a:pPr>
              <a:r>
                <a:rPr lang="en-US" sz="2400" dirty="0">
                  <a:ln>
                    <a:solidFill>
                      <a:srgbClr val="0D0D0D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Myriad Pro SemiCond"/>
                </a:rPr>
                <a:t>= $10,000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432969" y="2665098"/>
            <a:ext cx="5446311" cy="3417709"/>
            <a:chOff x="3352800" y="2678291"/>
            <a:chExt cx="5447059" cy="3417709"/>
          </a:xfrm>
        </p:grpSpPr>
        <p:sp>
          <p:nvSpPr>
            <p:cNvPr id="1902600" name="Line 3"/>
            <p:cNvSpPr>
              <a:spLocks noChangeShapeType="1"/>
            </p:cNvSpPr>
            <p:nvPr/>
          </p:nvSpPr>
          <p:spPr bwMode="auto">
            <a:xfrm flipV="1">
              <a:off x="3352800" y="6096000"/>
              <a:ext cx="2590800" cy="0"/>
            </a:xfrm>
            <a:prstGeom prst="line">
              <a:avLst/>
            </a:prstGeom>
            <a:noFill/>
            <a:ln w="57150">
              <a:solidFill>
                <a:schemeClr val="tx1">
                  <a:lumMod val="95000"/>
                  <a:lumOff val="5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Myriad Pro"/>
              </a:endParaRPr>
            </a:p>
          </p:txBody>
        </p:sp>
        <p:sp>
          <p:nvSpPr>
            <p:cNvPr id="1902601" name="AutoShape 5"/>
            <p:cNvSpPr>
              <a:spLocks/>
            </p:cNvSpPr>
            <p:nvPr/>
          </p:nvSpPr>
          <p:spPr bwMode="auto">
            <a:xfrm>
              <a:off x="5843836" y="2678291"/>
              <a:ext cx="596148" cy="3416122"/>
            </a:xfrm>
            <a:prstGeom prst="rightBrace">
              <a:avLst>
                <a:gd name="adj1" fmla="val 9891"/>
                <a:gd name="adj2" fmla="val 50662"/>
              </a:avLst>
            </a:prstGeom>
            <a:noFill/>
            <a:ln w="63500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 dirty="0">
                <a:latin typeface="Myriad Pro"/>
              </a:endParaRPr>
            </a:p>
          </p:txBody>
        </p:sp>
        <p:sp>
          <p:nvSpPr>
            <p:cNvPr id="1902602" name="Text Box 14"/>
            <p:cNvSpPr txBox="1">
              <a:spLocks noChangeArrowheads="1"/>
            </p:cNvSpPr>
            <p:nvPr/>
          </p:nvSpPr>
          <p:spPr bwMode="auto">
            <a:xfrm>
              <a:off x="6403554" y="3879275"/>
              <a:ext cx="2396305" cy="1040285"/>
            </a:xfrm>
            <a:prstGeom prst="rect">
              <a:avLst/>
            </a:prstGeom>
            <a:solidFill>
              <a:srgbClr val="D6CE8A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sz="28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1</a:t>
              </a:r>
              <a:r>
                <a:rPr lang="en-US" sz="2800" baseline="300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st</a:t>
              </a:r>
              <a:r>
                <a:rPr lang="en-US" sz="28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 lien Note</a:t>
              </a:r>
            </a:p>
            <a:p>
              <a:pPr algn="ctr">
                <a:spcBef>
                  <a:spcPct val="20000"/>
                </a:spcBef>
              </a:pPr>
              <a:r>
                <a:rPr lang="en-US" sz="28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= </a:t>
              </a:r>
              <a:r>
                <a:rPr lang="en-US" sz="2800" dirty="0" smtClean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$</a:t>
              </a:r>
              <a:r>
                <a:rPr lang="en-US" sz="2800" dirty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9</a:t>
              </a:r>
              <a:r>
                <a:rPr lang="en-US" sz="2800" dirty="0" smtClean="0">
                  <a:ln>
                    <a:solidFill>
                      <a:srgbClr val="0D0D0D"/>
                    </a:solidFill>
                  </a:ln>
                  <a:solidFill>
                    <a:srgbClr val="0D0D0D"/>
                  </a:solidFill>
                  <a:latin typeface="Myriad Pro SemiCond"/>
                </a:rPr>
                <a:t>0,000</a:t>
              </a:r>
              <a:endParaRPr lang="en-US" sz="2800" dirty="0">
                <a:ln>
                  <a:solidFill>
                    <a:srgbClr val="0D0D0D"/>
                  </a:solidFill>
                </a:ln>
                <a:solidFill>
                  <a:srgbClr val="0D0D0D"/>
                </a:solidFill>
                <a:latin typeface="Myriad Pro SemiCond"/>
              </a:endParaRPr>
            </a:p>
          </p:txBody>
        </p:sp>
      </p:grp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3581400" y="2057400"/>
            <a:ext cx="2522538" cy="523875"/>
          </a:xfrm>
          <a:prstGeom prst="rect">
            <a:avLst/>
          </a:prstGeom>
          <a:solidFill>
            <a:schemeClr val="accent2">
              <a:lumMod val="40000"/>
              <a:lumOff val="60000"/>
              <a:alpha val="72156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dirty="0">
                <a:ln>
                  <a:solidFill>
                    <a:srgbClr val="0D0D0D"/>
                  </a:solidFill>
                </a:ln>
                <a:solidFill>
                  <a:schemeClr val="tx1"/>
                </a:solidFill>
                <a:latin typeface="Myriad Pro SemiCond"/>
              </a:rPr>
              <a:t>Buyer’s Equity</a:t>
            </a:r>
          </a:p>
        </p:txBody>
      </p:sp>
      <p:sp>
        <p:nvSpPr>
          <p:cNvPr id="22" name="Vertical Scroll 21"/>
          <p:cNvSpPr/>
          <p:nvPr/>
        </p:nvSpPr>
        <p:spPr>
          <a:xfrm>
            <a:off x="2447090" y="2665164"/>
            <a:ext cx="3737806" cy="3419479"/>
          </a:xfrm>
          <a:prstGeom prst="verticalScroll">
            <a:avLst/>
          </a:prstGeom>
          <a:solidFill>
            <a:srgbClr val="D6CE8A"/>
          </a:solidFill>
          <a:ln>
            <a:solidFill>
              <a:srgbClr val="704B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118331" y="3258457"/>
            <a:ext cx="2522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dirty="0">
                <a:ln>
                  <a:solidFill>
                    <a:srgbClr val="0D0D0D"/>
                  </a:solidFill>
                </a:ln>
                <a:solidFill>
                  <a:schemeClr val="tx1"/>
                </a:solidFill>
                <a:latin typeface="Myriad Pro SemiCond"/>
              </a:rPr>
              <a:t>Buyer’s Debt</a:t>
            </a: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3134179" y="3866082"/>
            <a:ext cx="2395976" cy="1040285"/>
          </a:xfrm>
          <a:prstGeom prst="rect">
            <a:avLst/>
          </a:prstGeom>
          <a:solidFill>
            <a:srgbClr val="D6CE8A"/>
          </a:soli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dirty="0" smtClean="0">
                <a:ln>
                  <a:solidFill>
                    <a:srgbClr val="0D0D0D"/>
                  </a:solidFill>
                </a:ln>
                <a:solidFill>
                  <a:srgbClr val="0D0D0D"/>
                </a:solidFill>
                <a:latin typeface="Myriad Pro SemiCond"/>
              </a:rPr>
              <a:t>Loan to Value</a:t>
            </a:r>
          </a:p>
          <a:p>
            <a:pPr algn="ctr">
              <a:spcBef>
                <a:spcPct val="20000"/>
              </a:spcBef>
            </a:pPr>
            <a:r>
              <a:rPr lang="en-US" sz="2800" dirty="0" smtClean="0">
                <a:ln>
                  <a:solidFill>
                    <a:srgbClr val="0D0D0D"/>
                  </a:solidFill>
                </a:ln>
                <a:solidFill>
                  <a:srgbClr val="0D0D0D"/>
                </a:solidFill>
                <a:latin typeface="Myriad Pro SemiCond"/>
              </a:rPr>
              <a:t>90%</a:t>
            </a:r>
            <a:endParaRPr lang="en-US" sz="2800" dirty="0">
              <a:ln>
                <a:solidFill>
                  <a:srgbClr val="0D0D0D"/>
                </a:solidFill>
              </a:ln>
              <a:solidFill>
                <a:srgbClr val="0D0D0D"/>
              </a:solidFill>
              <a:latin typeface="Myriad Pro SemiCond"/>
            </a:endParaRPr>
          </a:p>
        </p:txBody>
      </p:sp>
      <p:grpSp>
        <p:nvGrpSpPr>
          <p:cNvPr id="25" name="Group 16"/>
          <p:cNvGrpSpPr/>
          <p:nvPr/>
        </p:nvGrpSpPr>
        <p:grpSpPr>
          <a:xfrm>
            <a:off x="1895427" y="3281635"/>
            <a:ext cx="5186362" cy="0"/>
            <a:chOff x="1824038" y="3497898"/>
            <a:chExt cx="5186362" cy="0"/>
          </a:xfrm>
        </p:grpSpPr>
        <p:sp>
          <p:nvSpPr>
            <p:cNvPr id="26" name="Line 3"/>
            <p:cNvSpPr>
              <a:spLocks noChangeShapeType="1"/>
            </p:cNvSpPr>
            <p:nvPr/>
          </p:nvSpPr>
          <p:spPr bwMode="auto">
            <a:xfrm flipV="1">
              <a:off x="1824038" y="3497898"/>
              <a:ext cx="4271962" cy="0"/>
            </a:xfrm>
            <a:prstGeom prst="line">
              <a:avLst/>
            </a:prstGeom>
            <a:noFill/>
            <a:ln w="101600">
              <a:solidFill>
                <a:srgbClr val="66FF00"/>
              </a:solidFill>
              <a:prstDash val="sysDot"/>
              <a:round/>
              <a:headEnd/>
              <a:tailEnd/>
            </a:ln>
            <a:effectLst>
              <a:outerShdw dist="38100" dir="18060007" rotWithShape="0">
                <a:srgbClr val="808080">
                  <a:alpha val="42998"/>
                </a:srgb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en-US" dirty="0">
                <a:ea typeface="MS PGothic" pitchFamily="34" charset="-128"/>
                <a:cs typeface="+mn-cs"/>
              </a:endParaRPr>
            </a:p>
          </p:txBody>
        </p:sp>
        <p:sp>
          <p:nvSpPr>
            <p:cNvPr id="27" name="Line 3"/>
            <p:cNvSpPr>
              <a:spLocks noChangeShapeType="1"/>
            </p:cNvSpPr>
            <p:nvPr/>
          </p:nvSpPr>
          <p:spPr bwMode="auto">
            <a:xfrm flipV="1">
              <a:off x="6096000" y="3497898"/>
              <a:ext cx="914400" cy="0"/>
            </a:xfrm>
            <a:prstGeom prst="line">
              <a:avLst/>
            </a:prstGeom>
            <a:noFill/>
            <a:ln w="76200">
              <a:solidFill>
                <a:srgbClr val="66FF00"/>
              </a:solidFill>
              <a:round/>
              <a:headEnd type="arrow" w="med" len="med"/>
              <a:tailEnd/>
            </a:ln>
            <a:effectLst>
              <a:outerShdw dist="38100" dir="18060007" rotWithShape="0">
                <a:srgbClr val="808080">
                  <a:alpha val="42998"/>
                </a:srgbClr>
              </a:outerShdw>
            </a:effectLst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  <a:defRPr/>
              </a:pPr>
              <a:endParaRPr lang="en-US" dirty="0">
                <a:ea typeface="MS PGothic" pitchFamily="34" charset="-128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099412" y="2996519"/>
            <a:ext cx="1574687" cy="523875"/>
          </a:xfrm>
          <a:prstGeom prst="rect">
            <a:avLst/>
          </a:prstGeom>
          <a:noFill/>
          <a:ln w="12700">
            <a:solidFill>
              <a:srgbClr val="66FF00"/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8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smtClean="0">
                <a:ln>
                  <a:solidFill>
                    <a:schemeClr val="accent1"/>
                  </a:solidFill>
                </a:ln>
                <a:solidFill>
                  <a:srgbClr val="66FF00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75% ITV</a:t>
            </a:r>
            <a:endParaRPr lang="en-US" sz="2800" dirty="0">
              <a:ln>
                <a:solidFill>
                  <a:schemeClr val="accent1"/>
                </a:solidFill>
              </a:ln>
              <a:solidFill>
                <a:srgbClr val="66FF00"/>
              </a:solidFill>
              <a:latin typeface="Arial Narro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16-Point Star 18"/>
          <p:cNvSpPr>
            <a:spLocks noChangeArrowheads="1"/>
          </p:cNvSpPr>
          <p:nvPr/>
        </p:nvSpPr>
        <p:spPr bwMode="auto">
          <a:xfrm>
            <a:off x="1824038" y="366712"/>
            <a:ext cx="5424660" cy="1120110"/>
          </a:xfrm>
          <a:prstGeom prst="star16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bIns="228600" anchor="ctr"/>
          <a:lstStyle/>
          <a:p>
            <a:pPr algn="ctr">
              <a:defRPr/>
            </a:pPr>
            <a:r>
              <a:rPr lang="en-US" sz="3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Myriad Pro"/>
                <a:ea typeface="MS PGothic" pitchFamily="34" charset="-128"/>
                <a:cs typeface="+mn-cs"/>
              </a:rPr>
              <a:t>Performing Notes </a:t>
            </a:r>
            <a:endParaRPr lang="en-US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Myriad Pro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13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/>
      <p:bldP spid="21" grpId="0" animBg="1"/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0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5FA938"/>
      </a:accent2>
      <a:accent3>
        <a:srgbClr val="EDC019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6112</TotalTime>
  <Words>200</Words>
  <Application>Microsoft Office PowerPoint</Application>
  <PresentationFormat>On-screen Show (4:3)</PresentationFormat>
  <Paragraphs>61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SCI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the</dc:title>
  <dc:creator>Kevin Shortle</dc:creator>
  <cp:lastModifiedBy>Debbie McMinn</cp:lastModifiedBy>
  <cp:revision>215</cp:revision>
  <cp:lastPrinted>2013-06-21T15:45:32Z</cp:lastPrinted>
  <dcterms:created xsi:type="dcterms:W3CDTF">2014-01-10T05:59:15Z</dcterms:created>
  <dcterms:modified xsi:type="dcterms:W3CDTF">2016-04-12T18:19:32Z</dcterms:modified>
</cp:coreProperties>
</file>