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86" r:id="rId3"/>
    <p:sldId id="287" r:id="rId4"/>
    <p:sldId id="288" r:id="rId5"/>
    <p:sldId id="283" r:id="rId6"/>
    <p:sldId id="258" r:id="rId7"/>
    <p:sldId id="290" r:id="rId8"/>
    <p:sldId id="291" r:id="rId9"/>
    <p:sldId id="292" r:id="rId10"/>
    <p:sldId id="289" r:id="rId11"/>
    <p:sldId id="259" r:id="rId12"/>
    <p:sldId id="293" r:id="rId13"/>
    <p:sldId id="294" r:id="rId14"/>
    <p:sldId id="295" r:id="rId15"/>
    <p:sldId id="296" r:id="rId16"/>
    <p:sldId id="297" r:id="rId17"/>
    <p:sldId id="299" r:id="rId18"/>
    <p:sldId id="300" r:id="rId19"/>
    <p:sldId id="308" r:id="rId20"/>
    <p:sldId id="313" r:id="rId21"/>
    <p:sldId id="312" r:id="rId22"/>
    <p:sldId id="309" r:id="rId23"/>
    <p:sldId id="306" r:id="rId24"/>
    <p:sldId id="307" r:id="rId25"/>
    <p:sldId id="272" r:id="rId26"/>
    <p:sldId id="305" r:id="rId27"/>
    <p:sldId id="264" r:id="rId28"/>
    <p:sldId id="270" r:id="rId29"/>
    <p:sldId id="301" r:id="rId30"/>
    <p:sldId id="304" r:id="rId31"/>
    <p:sldId id="303" r:id="rId32"/>
    <p:sldId id="310" r:id="rId33"/>
    <p:sldId id="311" r:id="rId34"/>
    <p:sldId id="318" r:id="rId35"/>
    <p:sldId id="271" r:id="rId36"/>
    <p:sldId id="319" r:id="rId37"/>
    <p:sldId id="320" r:id="rId38"/>
    <p:sldId id="315" r:id="rId39"/>
    <p:sldId id="314" r:id="rId40"/>
    <p:sldId id="31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8" autoAdjust="0"/>
    <p:restoredTop sz="98672" autoAdjust="0"/>
  </p:normalViewPr>
  <p:slideViewPr>
    <p:cSldViewPr snapToGrid="0" snapToObjects="1">
      <p:cViewPr varScale="1">
        <p:scale>
          <a:sx n="90" d="100"/>
          <a:sy n="90" d="100"/>
        </p:scale>
        <p:origin x="-112" y="-8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C04AD-13F1-7F46-A2B7-ADFB016FD575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FDD90-04C4-2A49-A0F3-B6BCA81544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044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29F875-61B7-B74A-BBF2-5163788EFA68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2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1400" b="1" dirty="0"/>
              <a:t>Instruction Notes:  </a:t>
            </a:r>
          </a:p>
          <a:p>
            <a:pPr eaLnBrk="1" hangingPunct="1">
              <a:buFontTx/>
              <a:buChar char="•"/>
              <a:defRPr/>
            </a:pPr>
            <a:r>
              <a:rPr lang="en-US" sz="1000" dirty="0"/>
              <a:t>Host introduces the Instructor.</a:t>
            </a:r>
          </a:p>
          <a:p>
            <a:pPr eaLnBrk="1" hangingPunct="1">
              <a:buFontTx/>
              <a:buChar char="•"/>
              <a:defRPr/>
            </a:pPr>
            <a:r>
              <a:rPr lang="en-US" sz="1000" dirty="0"/>
              <a:t>Instructor makes intro (short version) Three to five minutes of establishing your </a:t>
            </a:r>
            <a:r>
              <a:rPr lang="en-US" sz="1000" b="1" i="1" dirty="0"/>
              <a:t>credibility.</a:t>
            </a:r>
          </a:p>
          <a:p>
            <a:pPr eaLnBrk="1" hangingPunct="1">
              <a:defRPr/>
            </a:pPr>
            <a:endParaRPr lang="en-US" sz="1000" b="1" i="1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2/26/16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dwords.google.com/KeywordPlanner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ordpress.org/" TargetMode="External"/><Relationship Id="rId3" Type="http://schemas.openxmlformats.org/officeDocument/2006/relationships/image" Target="../media/image1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oogle.com/business/" TargetMode="External"/><Relationship Id="rId3" Type="http://schemas.openxmlformats.org/officeDocument/2006/relationships/image" Target="../media/image15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oogle.com/analytics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10 Tools For Marketing Your Note Business Online!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Tracy Z. Rewey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006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Traffic Sources You Can’t Afford To Ignore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Pay Per Click (PPC)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Organic Search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Social Media</a:t>
            </a:r>
          </a:p>
          <a:p>
            <a:pPr marL="0" indent="0" algn="ctr">
              <a:buNone/>
            </a:pPr>
            <a:r>
              <a:rPr lang="en-US" sz="3600" i="1" dirty="0" smtClean="0"/>
              <a:t>Let’s Get Started…</a:t>
            </a:r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055490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#1 – The Goal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Determine The Purpose</a:t>
            </a:r>
          </a:p>
          <a:p>
            <a:r>
              <a:rPr lang="en-US" sz="2800" dirty="0" smtClean="0"/>
              <a:t>Provide Info</a:t>
            </a:r>
          </a:p>
          <a:p>
            <a:r>
              <a:rPr lang="en-US" sz="2800" dirty="0" smtClean="0"/>
              <a:t>Get Deals</a:t>
            </a:r>
          </a:p>
          <a:p>
            <a:r>
              <a:rPr lang="en-US" sz="2800" dirty="0" smtClean="0"/>
              <a:t>Or BOTH!</a:t>
            </a:r>
          </a:p>
        </p:txBody>
      </p:sp>
    </p:spTree>
    <p:extLst>
      <p:ext uri="{BB962C8B-B14F-4D97-AF65-F5344CB8AC3E}">
        <p14:creationId xmlns:p14="http://schemas.microsoft.com/office/powerpoint/2010/main" val="3912292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#1 – The Goal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Keyword Research</a:t>
            </a:r>
          </a:p>
          <a:p>
            <a:r>
              <a:rPr lang="en-US" sz="2800" dirty="0" smtClean="0"/>
              <a:t>Terms Used In Search</a:t>
            </a:r>
          </a:p>
          <a:p>
            <a:r>
              <a:rPr lang="en-US" sz="2800" dirty="0" smtClean="0"/>
              <a:t>Short vs. Long</a:t>
            </a:r>
          </a:p>
          <a:p>
            <a:r>
              <a:rPr lang="en-US" sz="2800" dirty="0" smtClean="0"/>
              <a:t>Local vs. National</a:t>
            </a:r>
          </a:p>
          <a:p>
            <a:r>
              <a:rPr lang="en-US" sz="2800" dirty="0" smtClean="0"/>
              <a:t>Volume &amp; Competition</a:t>
            </a:r>
            <a:endParaRPr lang="en-US" sz="2800" dirty="0"/>
          </a:p>
        </p:txBody>
      </p:sp>
      <p:pic>
        <p:nvPicPr>
          <p:cNvPr id="4" name="Picture 3" descr="SEO Keywords Block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3" t="18119" r="9603" b="7742"/>
          <a:stretch/>
        </p:blipFill>
        <p:spPr>
          <a:xfrm rot="866844">
            <a:off x="5391468" y="3696072"/>
            <a:ext cx="3329584" cy="197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316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201083" cy="1447800"/>
          </a:xfrm>
        </p:spPr>
        <p:txBody>
          <a:bodyPr/>
          <a:lstStyle/>
          <a:p>
            <a:r>
              <a:rPr lang="en-US" sz="4400" dirty="0" smtClean="0"/>
              <a:t>#1 – Keyword Research Tool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600" dirty="0" smtClean="0"/>
              <a:t>Free Tool</a:t>
            </a:r>
          </a:p>
          <a:p>
            <a:pPr>
              <a:lnSpc>
                <a:spcPct val="150000"/>
              </a:lnSpc>
              <a:defRPr/>
            </a:pPr>
            <a:r>
              <a:rPr lang="en-US" sz="2800" b="1" dirty="0"/>
              <a:t>Google Keyword Planner</a:t>
            </a:r>
          </a:p>
          <a:p>
            <a:pPr>
              <a:lnSpc>
                <a:spcPct val="150000"/>
              </a:lnSpc>
              <a:defRPr/>
            </a:pPr>
            <a:r>
              <a:rPr lang="en-US" sz="2800" b="1" dirty="0" smtClean="0"/>
              <a:t>Part </a:t>
            </a:r>
            <a:r>
              <a:rPr lang="en-US" sz="2800" b="1" dirty="0"/>
              <a:t>of Ad Words</a:t>
            </a:r>
          </a:p>
          <a:p>
            <a:pPr>
              <a:lnSpc>
                <a:spcPct val="150000"/>
              </a:lnSpc>
              <a:defRPr/>
            </a:pPr>
            <a:r>
              <a:rPr lang="en-US" sz="2800" b="1" dirty="0">
                <a:hlinkClick r:id="rId2"/>
              </a:rPr>
              <a:t>https://adwords.google.com/KeywordPlanner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07252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201083" cy="1447800"/>
          </a:xfrm>
        </p:spPr>
        <p:txBody>
          <a:bodyPr/>
          <a:lstStyle/>
          <a:p>
            <a:r>
              <a:rPr lang="en-US" sz="4400" dirty="0" smtClean="0"/>
              <a:t>#2 – Domain &amp; Hosting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901069"/>
            <a:ext cx="7716838" cy="3844791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None/>
              <a:defRPr/>
            </a:pPr>
            <a:r>
              <a:rPr lang="en-US" sz="9000" b="1" dirty="0"/>
              <a:t>Domain Names</a:t>
            </a:r>
          </a:p>
          <a:p>
            <a:pPr>
              <a:lnSpc>
                <a:spcPct val="150000"/>
              </a:lnSpc>
              <a:spcAft>
                <a:spcPts val="600"/>
              </a:spcAft>
              <a:defRPr/>
            </a:pPr>
            <a:r>
              <a:rPr lang="en-US" sz="7000" b="1" dirty="0"/>
              <a:t>Shorter is Better</a:t>
            </a:r>
          </a:p>
          <a:p>
            <a:pPr>
              <a:lnSpc>
                <a:spcPct val="150000"/>
              </a:lnSpc>
              <a:spcAft>
                <a:spcPts val="600"/>
              </a:spcAft>
              <a:defRPr/>
            </a:pPr>
            <a:r>
              <a:rPr lang="en-US" sz="7000" b="1" dirty="0"/>
              <a:t>Prefer .com</a:t>
            </a:r>
          </a:p>
          <a:p>
            <a:pPr>
              <a:lnSpc>
                <a:spcPct val="150000"/>
              </a:lnSpc>
              <a:spcAft>
                <a:spcPts val="600"/>
              </a:spcAft>
              <a:defRPr/>
            </a:pPr>
            <a:r>
              <a:rPr lang="en-US" sz="7000" b="1" dirty="0"/>
              <a:t>Keywords</a:t>
            </a:r>
          </a:p>
          <a:p>
            <a:pPr>
              <a:lnSpc>
                <a:spcPct val="150000"/>
              </a:lnSpc>
              <a:spcAft>
                <a:spcPts val="600"/>
              </a:spcAft>
              <a:defRPr/>
            </a:pPr>
            <a:r>
              <a:rPr lang="en-US" sz="7000" b="1" dirty="0"/>
              <a:t>Own the URL</a:t>
            </a:r>
          </a:p>
        </p:txBody>
      </p:sp>
    </p:spTree>
    <p:extLst>
      <p:ext uri="{BB962C8B-B14F-4D97-AF65-F5344CB8AC3E}">
        <p14:creationId xmlns:p14="http://schemas.microsoft.com/office/powerpoint/2010/main" val="91747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201083" cy="1447800"/>
          </a:xfrm>
        </p:spPr>
        <p:txBody>
          <a:bodyPr/>
          <a:lstStyle/>
          <a:p>
            <a:r>
              <a:rPr lang="en-US" sz="4400" dirty="0" smtClean="0"/>
              <a:t>#2 – Domain &amp; Hosting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901069"/>
            <a:ext cx="7716838" cy="3844791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None/>
              <a:defRPr/>
            </a:pPr>
            <a:r>
              <a:rPr lang="en-US" sz="7600" b="1" dirty="0" smtClean="0"/>
              <a:t>Hosting</a:t>
            </a:r>
            <a:endParaRPr lang="en-US" sz="7600" b="1" dirty="0"/>
          </a:p>
          <a:p>
            <a:pPr>
              <a:lnSpc>
                <a:spcPct val="150000"/>
              </a:lnSpc>
              <a:spcAft>
                <a:spcPts val="600"/>
              </a:spcAft>
              <a:defRPr/>
            </a:pPr>
            <a:r>
              <a:rPr lang="en-US" sz="5900" b="1" dirty="0" smtClean="0"/>
              <a:t>Control Panel Access (CPanel)</a:t>
            </a:r>
            <a:endParaRPr lang="en-US" sz="5900" b="1" dirty="0"/>
          </a:p>
          <a:p>
            <a:pPr>
              <a:lnSpc>
                <a:spcPct val="150000"/>
              </a:lnSpc>
              <a:spcAft>
                <a:spcPts val="600"/>
              </a:spcAft>
              <a:buNone/>
              <a:defRPr/>
            </a:pPr>
            <a:r>
              <a:rPr lang="en-US" sz="7600" b="1" dirty="0" smtClean="0"/>
              <a:t>Email</a:t>
            </a:r>
            <a:endParaRPr lang="en-US" sz="7600" b="1" dirty="0"/>
          </a:p>
          <a:p>
            <a:pPr>
              <a:lnSpc>
                <a:spcPct val="110000"/>
              </a:lnSpc>
              <a:defRPr/>
            </a:pPr>
            <a:r>
              <a:rPr lang="en-US" sz="5900" b="1" dirty="0"/>
              <a:t>Stop Using</a:t>
            </a:r>
            <a:r>
              <a:rPr lang="en-US" sz="5900" b="1" dirty="0" smtClean="0"/>
              <a:t>… </a:t>
            </a:r>
            <a:r>
              <a:rPr lang="en-US" sz="5900" dirty="0" smtClean="0"/>
              <a:t>SkippyLovesCats479</a:t>
            </a:r>
            <a:r>
              <a:rPr lang="en-US" sz="5900" dirty="0"/>
              <a:t>@aol.com</a:t>
            </a:r>
            <a:endParaRPr lang="en-US" sz="5900" b="1" dirty="0"/>
          </a:p>
          <a:p>
            <a:pPr>
              <a:lnSpc>
                <a:spcPct val="110000"/>
              </a:lnSpc>
              <a:defRPr/>
            </a:pPr>
            <a:r>
              <a:rPr lang="en-US" sz="5900" b="1" dirty="0"/>
              <a:t>@Domain Name</a:t>
            </a:r>
          </a:p>
        </p:txBody>
      </p:sp>
    </p:spTree>
    <p:extLst>
      <p:ext uri="{BB962C8B-B14F-4D97-AF65-F5344CB8AC3E}">
        <p14:creationId xmlns:p14="http://schemas.microsoft.com/office/powerpoint/2010/main" val="2527694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201083" cy="1447800"/>
          </a:xfrm>
        </p:spPr>
        <p:txBody>
          <a:bodyPr/>
          <a:lstStyle/>
          <a:p>
            <a:r>
              <a:rPr lang="en-US" sz="4400" dirty="0" smtClean="0"/>
              <a:t>#2 – Domain &amp; Hosting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901069"/>
            <a:ext cx="7716838" cy="384479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None/>
              <a:defRPr/>
            </a:pPr>
            <a:r>
              <a:rPr lang="en-US" sz="5100" b="1" dirty="0" smtClean="0"/>
              <a:t>Free Tool</a:t>
            </a:r>
            <a:endParaRPr lang="en-US" sz="5100" b="1" dirty="0"/>
          </a:p>
          <a:p>
            <a:pPr>
              <a:lnSpc>
                <a:spcPct val="110000"/>
              </a:lnSpc>
              <a:defRPr/>
            </a:pPr>
            <a:r>
              <a:rPr lang="en-US" sz="3400" b="1" dirty="0"/>
              <a:t>http://www.domainsbot.com/</a:t>
            </a:r>
          </a:p>
          <a:p>
            <a:pPr>
              <a:lnSpc>
                <a:spcPct val="110000"/>
              </a:lnSpc>
              <a:buNone/>
              <a:defRPr/>
            </a:pPr>
            <a:r>
              <a:rPr lang="en-US" sz="4600" b="1" dirty="0"/>
              <a:t>Paid Tools</a:t>
            </a:r>
          </a:p>
          <a:p>
            <a:pPr>
              <a:lnSpc>
                <a:spcPct val="110000"/>
              </a:lnSpc>
              <a:defRPr/>
            </a:pPr>
            <a:r>
              <a:rPr lang="en-US" sz="3400" b="1" dirty="0"/>
              <a:t>Domain </a:t>
            </a:r>
            <a:r>
              <a:rPr lang="en-US" sz="3400" b="1" dirty="0" smtClean="0"/>
              <a:t>Registration &lt; $</a:t>
            </a:r>
            <a:r>
              <a:rPr lang="en-US" sz="3400" b="1" dirty="0"/>
              <a:t>15 year (Go Daddy)</a:t>
            </a:r>
          </a:p>
          <a:p>
            <a:pPr>
              <a:lnSpc>
                <a:spcPct val="110000"/>
              </a:lnSpc>
              <a:defRPr/>
            </a:pPr>
            <a:r>
              <a:rPr lang="en-US" sz="3400" b="1" dirty="0" smtClean="0"/>
              <a:t>Hosting &lt; $</a:t>
            </a:r>
            <a:r>
              <a:rPr lang="en-US" sz="3400" b="1" dirty="0"/>
              <a:t>100 year (Host Gator)</a:t>
            </a:r>
          </a:p>
        </p:txBody>
      </p:sp>
    </p:spTree>
    <p:extLst>
      <p:ext uri="{BB962C8B-B14F-4D97-AF65-F5344CB8AC3E}">
        <p14:creationId xmlns:p14="http://schemas.microsoft.com/office/powerpoint/2010/main" val="3658039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201083" cy="1447800"/>
          </a:xfrm>
        </p:spPr>
        <p:txBody>
          <a:bodyPr/>
          <a:lstStyle/>
          <a:p>
            <a:r>
              <a:rPr lang="en-US" sz="4400" dirty="0" smtClean="0"/>
              <a:t>#3 – Select The Platform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901069"/>
            <a:ext cx="7716838" cy="384479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Aft>
                <a:spcPts val="800"/>
              </a:spcAft>
              <a:buNone/>
              <a:defRPr/>
            </a:pPr>
            <a:r>
              <a:rPr lang="en-US" sz="3600" b="1" dirty="0"/>
              <a:t>CMS – Content Management System</a:t>
            </a:r>
          </a:p>
          <a:p>
            <a:pPr>
              <a:lnSpc>
                <a:spcPct val="150000"/>
              </a:lnSpc>
              <a:defRPr/>
            </a:pPr>
            <a:r>
              <a:rPr lang="en-US" sz="3000" b="1" dirty="0"/>
              <a:t>Word Press </a:t>
            </a:r>
          </a:p>
          <a:p>
            <a:pPr lvl="1">
              <a:lnSpc>
                <a:spcPct val="60000"/>
              </a:lnSpc>
              <a:buFont typeface="Arial"/>
              <a:buChar char="•"/>
              <a:defRPr/>
            </a:pPr>
            <a:r>
              <a:rPr lang="en-US" sz="2600" dirty="0"/>
              <a:t>.com vs. .org</a:t>
            </a:r>
          </a:p>
          <a:p>
            <a:pPr lvl="1">
              <a:lnSpc>
                <a:spcPct val="60000"/>
              </a:lnSpc>
              <a:buFont typeface="Arial"/>
              <a:buChar char="•"/>
              <a:defRPr/>
            </a:pPr>
            <a:r>
              <a:rPr lang="en-US" sz="2600" dirty="0"/>
              <a:t>you want the self hosted .org </a:t>
            </a:r>
          </a:p>
          <a:p>
            <a:pPr>
              <a:lnSpc>
                <a:spcPct val="110000"/>
              </a:lnSpc>
              <a:defRPr/>
            </a:pPr>
            <a:r>
              <a:rPr lang="en-US" sz="3000" b="1" dirty="0"/>
              <a:t>Avoid</a:t>
            </a:r>
          </a:p>
          <a:p>
            <a:pPr lvl="1">
              <a:lnSpc>
                <a:spcPct val="70000"/>
              </a:lnSpc>
              <a:buFont typeface="Arial"/>
              <a:buChar char="•"/>
              <a:defRPr/>
            </a:pPr>
            <a:r>
              <a:rPr lang="en-US" sz="2600" dirty="0"/>
              <a:t>Free sites (no hosting)</a:t>
            </a:r>
          </a:p>
          <a:p>
            <a:pPr lvl="1">
              <a:lnSpc>
                <a:spcPct val="70000"/>
              </a:lnSpc>
              <a:buFont typeface="Arial"/>
              <a:buChar char="•"/>
              <a:defRPr/>
            </a:pPr>
            <a:r>
              <a:rPr lang="en-US" sz="2600" dirty="0"/>
              <a:t>Sites you don’t control</a:t>
            </a:r>
          </a:p>
          <a:p>
            <a:pPr lvl="1">
              <a:lnSpc>
                <a:spcPct val="70000"/>
              </a:lnSpc>
              <a:buFont typeface="Arial"/>
              <a:buChar char="•"/>
              <a:defRPr/>
            </a:pPr>
            <a:r>
              <a:rPr lang="en-US" sz="2600" dirty="0"/>
              <a:t>Templates without SEO options</a:t>
            </a:r>
          </a:p>
        </p:txBody>
      </p:sp>
    </p:spTree>
    <p:extLst>
      <p:ext uri="{BB962C8B-B14F-4D97-AF65-F5344CB8AC3E}">
        <p14:creationId xmlns:p14="http://schemas.microsoft.com/office/powerpoint/2010/main" val="910476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201083" cy="1447800"/>
          </a:xfrm>
        </p:spPr>
        <p:txBody>
          <a:bodyPr/>
          <a:lstStyle/>
          <a:p>
            <a:r>
              <a:rPr lang="en-US" sz="4400" dirty="0" smtClean="0"/>
              <a:t>#3 – Select The Platform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819400"/>
            <a:ext cx="7716838" cy="3844791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defRPr/>
            </a:pPr>
            <a:r>
              <a:rPr lang="en-US" sz="3600" b="1" dirty="0"/>
              <a:t>Free Tool</a:t>
            </a:r>
          </a:p>
          <a:p>
            <a:pPr lvl="1">
              <a:lnSpc>
                <a:spcPct val="60000"/>
              </a:lnSpc>
              <a:buFont typeface="Arial"/>
              <a:buChar char="•"/>
              <a:defRPr/>
            </a:pPr>
            <a:r>
              <a:rPr lang="en-US" dirty="0"/>
              <a:t> </a:t>
            </a:r>
            <a:r>
              <a:rPr lang="en-US" sz="2400" dirty="0">
                <a:hlinkClick r:id="rId2"/>
              </a:rPr>
              <a:t>https://wordpress.org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/>
          </a:p>
          <a:p>
            <a:pPr lvl="1">
              <a:lnSpc>
                <a:spcPct val="60000"/>
              </a:lnSpc>
              <a:buFont typeface="Arial"/>
              <a:buChar char="•"/>
              <a:defRPr/>
            </a:pPr>
            <a:endParaRPr lang="en-US" dirty="0"/>
          </a:p>
          <a:p>
            <a:pPr>
              <a:lnSpc>
                <a:spcPct val="60000"/>
              </a:lnSpc>
              <a:defRPr/>
            </a:pPr>
            <a:r>
              <a:rPr lang="en-US" sz="3600" b="1" dirty="0"/>
              <a:t>Free Themes</a:t>
            </a:r>
          </a:p>
          <a:p>
            <a:pPr lvl="1">
              <a:lnSpc>
                <a:spcPct val="60000"/>
              </a:lnSpc>
              <a:buFont typeface="Arial"/>
              <a:buChar char="•"/>
              <a:defRPr/>
            </a:pPr>
            <a:r>
              <a:rPr lang="en-US" dirty="0"/>
              <a:t>https://wordpress.org/themes/</a:t>
            </a:r>
          </a:p>
          <a:p>
            <a:pPr>
              <a:lnSpc>
                <a:spcPct val="110000"/>
              </a:lnSpc>
              <a:defRPr/>
            </a:pPr>
            <a:r>
              <a:rPr lang="en-US" sz="3600" b="1" dirty="0"/>
              <a:t>Premium Themes</a:t>
            </a:r>
          </a:p>
          <a:p>
            <a:pPr lvl="1">
              <a:lnSpc>
                <a:spcPct val="70000"/>
              </a:lnSpc>
              <a:buFont typeface="Arial"/>
              <a:buChar char="•"/>
              <a:defRPr/>
            </a:pPr>
            <a:r>
              <a:rPr lang="en-US" dirty="0"/>
              <a:t>Studio </a:t>
            </a:r>
            <a:r>
              <a:rPr lang="en-US" dirty="0" smtClean="0"/>
              <a:t>Press at http</a:t>
            </a:r>
            <a:r>
              <a:rPr lang="en-US" dirty="0"/>
              <a:t>://www.studiopress.com/</a:t>
            </a: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6754">
            <a:off x="5739640" y="3335793"/>
            <a:ext cx="30353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826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201083" cy="1447800"/>
          </a:xfrm>
        </p:spPr>
        <p:txBody>
          <a:bodyPr/>
          <a:lstStyle/>
          <a:p>
            <a:r>
              <a:rPr lang="en-US" sz="4400" dirty="0" smtClean="0"/>
              <a:t>#4 – Content Marketing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819400"/>
            <a:ext cx="7716838" cy="384479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800" b="1" dirty="0"/>
              <a:t>Page Content</a:t>
            </a:r>
          </a:p>
          <a:p>
            <a:pPr lvl="1">
              <a:defRPr/>
            </a:pPr>
            <a:r>
              <a:rPr lang="en-US" sz="2800" dirty="0"/>
              <a:t>About, Services, FAQ, Contact</a:t>
            </a:r>
          </a:p>
          <a:p>
            <a:pPr lvl="1">
              <a:defRPr/>
            </a:pPr>
            <a:r>
              <a:rPr lang="en-US" sz="2800" dirty="0"/>
              <a:t>Request A Quote (Call, Fax, Online)</a:t>
            </a:r>
            <a:endParaRPr lang="en-US" sz="2800" i="1" dirty="0"/>
          </a:p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2800" b="1" dirty="0"/>
              <a:t>Online Forms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800" dirty="0"/>
              <a:t>Gravity Forms</a:t>
            </a:r>
          </a:p>
        </p:txBody>
      </p:sp>
    </p:spTree>
    <p:extLst>
      <p:ext uri="{BB962C8B-B14F-4D97-AF65-F5344CB8AC3E}">
        <p14:creationId xmlns:p14="http://schemas.microsoft.com/office/powerpoint/2010/main" val="2353989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ChangeArrowheads="1"/>
          </p:cNvSpPr>
          <p:nvPr/>
        </p:nvSpPr>
        <p:spPr bwMode="auto">
          <a:xfrm>
            <a:off x="1600200" y="1295400"/>
            <a:ext cx="7543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endParaRPr lang="en-US" sz="45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  <a:cs typeface="+mn-cs"/>
            </a:endParaRPr>
          </a:p>
        </p:txBody>
      </p:sp>
      <p:sp>
        <p:nvSpPr>
          <p:cNvPr id="423939" name="Rectangle 3"/>
          <p:cNvSpPr>
            <a:spLocks noChangeArrowheads="1"/>
          </p:cNvSpPr>
          <p:nvPr/>
        </p:nvSpPr>
        <p:spPr bwMode="auto">
          <a:xfrm>
            <a:off x="2057400" y="3733800"/>
            <a:ext cx="68580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endParaRPr lang="en-US" sz="27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  <a:cs typeface="+mn-cs"/>
            </a:endParaRPr>
          </a:p>
        </p:txBody>
      </p:sp>
      <p:sp>
        <p:nvSpPr>
          <p:cNvPr id="423940" name="Rectangle 4"/>
          <p:cNvSpPr>
            <a:spLocks noChangeArrowheads="1"/>
          </p:cNvSpPr>
          <p:nvPr/>
        </p:nvSpPr>
        <p:spPr bwMode="auto">
          <a:xfrm>
            <a:off x="1219200" y="838200"/>
            <a:ext cx="74104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endParaRPr lang="en-US" sz="4800" i="1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  <a:cs typeface="+mn-cs"/>
            </a:endParaRPr>
          </a:p>
        </p:txBody>
      </p:sp>
      <p:sp>
        <p:nvSpPr>
          <p:cNvPr id="423941" name="Rectangle 5"/>
          <p:cNvSpPr>
            <a:spLocks noChangeArrowheads="1"/>
          </p:cNvSpPr>
          <p:nvPr/>
        </p:nvSpPr>
        <p:spPr bwMode="auto">
          <a:xfrm>
            <a:off x="609600" y="304800"/>
            <a:ext cx="7848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en-US" sz="5400" i="1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  <a:cs typeface="+mn-cs"/>
            </a:endParaRPr>
          </a:p>
        </p:txBody>
      </p:sp>
      <p:pic>
        <p:nvPicPr>
          <p:cNvPr id="29703" name="Picture 3" descr="NoteWorthy-Note-Buyer-Awar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3814">
            <a:off x="674235" y="3638944"/>
            <a:ext cx="2990577" cy="216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5" descr="LinkedIn_Recognition_TracyZ 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775" y="3418051"/>
            <a:ext cx="3276600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3822" y="1318701"/>
            <a:ext cx="797157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00" dirty="0">
                <a:solidFill>
                  <a:prstClr val="white"/>
                </a:solidFill>
                <a:ea typeface="+mj-ea"/>
                <a:cs typeface="+mj-cs"/>
              </a:rPr>
              <a:t>It All </a:t>
            </a:r>
            <a:r>
              <a:rPr lang="en-US" sz="4600" dirty="0" smtClean="0">
                <a:solidFill>
                  <a:prstClr val="white"/>
                </a:solidFill>
                <a:ea typeface="+mj-ea"/>
                <a:cs typeface="+mj-cs"/>
              </a:rPr>
              <a:t>Started</a:t>
            </a:r>
          </a:p>
          <a:p>
            <a:r>
              <a:rPr lang="en-US" sz="4600" dirty="0" smtClean="0">
                <a:solidFill>
                  <a:prstClr val="white"/>
                </a:solidFill>
                <a:ea typeface="+mj-ea"/>
                <a:cs typeface="+mj-cs"/>
              </a:rPr>
              <a:t>25 </a:t>
            </a:r>
            <a:r>
              <a:rPr lang="en-US" sz="4600" dirty="0">
                <a:solidFill>
                  <a:prstClr val="white"/>
                </a:solidFill>
                <a:ea typeface="+mj-ea"/>
                <a:cs typeface="+mj-cs"/>
              </a:rPr>
              <a:t>Years Ago…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9101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4-11-06 at 4.27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97" b="-3197"/>
          <a:stretch>
            <a:fillRect/>
          </a:stretch>
        </p:blipFill>
        <p:spPr>
          <a:xfrm>
            <a:off x="425469" y="1118265"/>
            <a:ext cx="8282789" cy="5398041"/>
          </a:xfrm>
        </p:spPr>
      </p:pic>
    </p:spTree>
    <p:extLst>
      <p:ext uri="{BB962C8B-B14F-4D97-AF65-F5344CB8AC3E}">
        <p14:creationId xmlns:p14="http://schemas.microsoft.com/office/powerpoint/2010/main" val="2716953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4-11-06 at 4.30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40" r="-3640"/>
          <a:stretch>
            <a:fillRect/>
          </a:stretch>
        </p:blipFill>
        <p:spPr>
          <a:xfrm>
            <a:off x="441756" y="1162617"/>
            <a:ext cx="8462385" cy="5515087"/>
          </a:xfrm>
        </p:spPr>
      </p:pic>
    </p:spTree>
    <p:extLst>
      <p:ext uri="{BB962C8B-B14F-4D97-AF65-F5344CB8AC3E}">
        <p14:creationId xmlns:p14="http://schemas.microsoft.com/office/powerpoint/2010/main" val="99516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201083" cy="1447800"/>
          </a:xfrm>
        </p:spPr>
        <p:txBody>
          <a:bodyPr/>
          <a:lstStyle/>
          <a:p>
            <a:r>
              <a:rPr lang="en-US" sz="4400" dirty="0" smtClean="0"/>
              <a:t>#4 – Content Marketing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819400"/>
            <a:ext cx="7716838" cy="384479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/>
              <a:t>Articles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800" dirty="0"/>
              <a:t>Publication Schedule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800" dirty="0"/>
              <a:t>Business Blog Posts</a:t>
            </a:r>
          </a:p>
          <a:p>
            <a:pPr>
              <a:spcBef>
                <a:spcPts val="1800"/>
              </a:spcBef>
              <a:spcAft>
                <a:spcPts val="600"/>
              </a:spcAft>
              <a:defRPr/>
            </a:pPr>
            <a:r>
              <a:rPr lang="en-US" sz="2800" b="1" dirty="0"/>
              <a:t>Free Tool</a:t>
            </a:r>
          </a:p>
          <a:p>
            <a:pPr lvl="1">
              <a:spcAft>
                <a:spcPts val="600"/>
              </a:spcAft>
              <a:defRPr/>
            </a:pPr>
            <a:r>
              <a:rPr lang="en-US" sz="2800" b="1" dirty="0"/>
              <a:t>Content Marketing Tips</a:t>
            </a:r>
          </a:p>
          <a:p>
            <a:pPr lvl="1">
              <a:spcAft>
                <a:spcPts val="600"/>
              </a:spcAft>
              <a:defRPr/>
            </a:pPr>
            <a:r>
              <a:rPr lang="en-US" sz="2800" dirty="0"/>
              <a:t>http://www.copyblogger.com/</a:t>
            </a:r>
          </a:p>
        </p:txBody>
      </p:sp>
    </p:spTree>
    <p:extLst>
      <p:ext uri="{BB962C8B-B14F-4D97-AF65-F5344CB8AC3E}">
        <p14:creationId xmlns:p14="http://schemas.microsoft.com/office/powerpoint/2010/main" val="1332914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201083" cy="1447800"/>
          </a:xfrm>
        </p:spPr>
        <p:txBody>
          <a:bodyPr/>
          <a:lstStyle/>
          <a:p>
            <a:r>
              <a:rPr lang="en-US" sz="4400" dirty="0" smtClean="0"/>
              <a:t>#5 – Search Optimized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819400"/>
            <a:ext cx="7716838" cy="384479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2800" b="1" dirty="0"/>
              <a:t>Title/Description </a:t>
            </a:r>
            <a:r>
              <a:rPr lang="en-US" sz="2800" dirty="0"/>
              <a:t>(Meta)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800" dirty="0"/>
              <a:t>Natural keyword use</a:t>
            </a:r>
          </a:p>
          <a:p>
            <a:pPr>
              <a:lnSpc>
                <a:spcPct val="120000"/>
              </a:lnSpc>
              <a:defRPr/>
            </a:pPr>
            <a:r>
              <a:rPr lang="en-US" sz="2800" b="1" dirty="0"/>
              <a:t>Frequent Posts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800" dirty="0"/>
              <a:t>350 to 500 words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800" dirty="0"/>
              <a:t>Heading </a:t>
            </a:r>
            <a:r>
              <a:rPr lang="en-US" sz="2800" dirty="0" smtClean="0"/>
              <a:t>tags</a:t>
            </a:r>
            <a:endParaRPr lang="en-US" sz="2800" dirty="0"/>
          </a:p>
        </p:txBody>
      </p:sp>
      <p:pic>
        <p:nvPicPr>
          <p:cNvPr id="4" name="Picture 3" descr="Seo carto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1486">
            <a:off x="5710163" y="3170289"/>
            <a:ext cx="2599222" cy="335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922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201083" cy="1447800"/>
          </a:xfrm>
        </p:spPr>
        <p:txBody>
          <a:bodyPr/>
          <a:lstStyle/>
          <a:p>
            <a:r>
              <a:rPr lang="en-US" sz="4400" dirty="0" smtClean="0"/>
              <a:t>#5 – Search Optimized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819400"/>
            <a:ext cx="7716838" cy="384479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2800" b="1" dirty="0" smtClean="0"/>
              <a:t>Photos </a:t>
            </a:r>
            <a:r>
              <a:rPr lang="en-US" sz="2800" dirty="0"/>
              <a:t>(with Alt Tags)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800" dirty="0"/>
              <a:t>Licensed (depositphotos.com</a:t>
            </a:r>
            <a:r>
              <a:rPr lang="en-US" sz="2800" dirty="0" smtClean="0"/>
              <a:t>)</a:t>
            </a:r>
          </a:p>
          <a:p>
            <a:pPr>
              <a:lnSpc>
                <a:spcPct val="120000"/>
              </a:lnSpc>
              <a:defRPr/>
            </a:pPr>
            <a:r>
              <a:rPr lang="en-US" sz="2800" b="1" dirty="0"/>
              <a:t>Free Tool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800" dirty="0"/>
              <a:t>Word Press SEO Plugin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800" dirty="0"/>
              <a:t>https://yoast.com</a:t>
            </a:r>
            <a:r>
              <a:rPr lang="en-US" sz="2800" dirty="0" smtClean="0"/>
              <a:t>/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96266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#6 – Linking Strategy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121" y="3012142"/>
            <a:ext cx="7716838" cy="338865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2800" b="1" dirty="0"/>
              <a:t>Internal </a:t>
            </a:r>
            <a:r>
              <a:rPr lang="en-US" sz="2800" b="1" dirty="0" smtClean="0"/>
              <a:t>Linking - </a:t>
            </a:r>
            <a:r>
              <a:rPr lang="en-US" sz="2800" dirty="0" smtClean="0"/>
              <a:t>Within </a:t>
            </a:r>
            <a:r>
              <a:rPr lang="en-US" sz="2800" dirty="0"/>
              <a:t>your site</a:t>
            </a:r>
          </a:p>
          <a:p>
            <a:pPr>
              <a:lnSpc>
                <a:spcPct val="120000"/>
              </a:lnSpc>
              <a:spcAft>
                <a:spcPts val="800"/>
              </a:spcAft>
              <a:defRPr/>
            </a:pPr>
            <a:r>
              <a:rPr lang="en-US" sz="2800" b="1" dirty="0"/>
              <a:t>External Links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800" dirty="0"/>
              <a:t>Outbound to authority sites only</a:t>
            </a:r>
          </a:p>
          <a:p>
            <a:pPr>
              <a:lnSpc>
                <a:spcPct val="120000"/>
              </a:lnSpc>
              <a:spcAft>
                <a:spcPts val="800"/>
              </a:spcAft>
              <a:defRPr/>
            </a:pPr>
            <a:r>
              <a:rPr lang="en-US" sz="2800" b="1" dirty="0"/>
              <a:t>Quality Inbound Links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800" dirty="0"/>
              <a:t>Avoid link farms and paid links</a:t>
            </a:r>
          </a:p>
        </p:txBody>
      </p:sp>
    </p:spTree>
    <p:extLst>
      <p:ext uri="{BB962C8B-B14F-4D97-AF65-F5344CB8AC3E}">
        <p14:creationId xmlns:p14="http://schemas.microsoft.com/office/powerpoint/2010/main" val="2566007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#6 – Linking Strategy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121" y="3012142"/>
            <a:ext cx="7716838" cy="3388658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Free Tools</a:t>
            </a:r>
          </a:p>
          <a:p>
            <a:r>
              <a:rPr lang="en-US" dirty="0" smtClean="0"/>
              <a:t>Online Yellow Pages</a:t>
            </a:r>
          </a:p>
          <a:p>
            <a:r>
              <a:rPr lang="en-US" dirty="0" smtClean="0"/>
              <a:t>Top 25 Free Directory Listings</a:t>
            </a:r>
          </a:p>
          <a:p>
            <a:pPr>
              <a:lnSpc>
                <a:spcPct val="120000"/>
              </a:lnSpc>
              <a:defRPr/>
            </a:pPr>
            <a:r>
              <a:rPr lang="en-US" dirty="0"/>
              <a:t>Google For Business</a:t>
            </a:r>
          </a:p>
          <a:p>
            <a:pPr lvl="1">
              <a:lnSpc>
                <a:spcPct val="120000"/>
              </a:lnSpc>
              <a:defRPr/>
            </a:pPr>
            <a:r>
              <a:rPr lang="en-US" dirty="0">
                <a:hlinkClick r:id="rId2"/>
              </a:rPr>
              <a:t>https://www.google.com/business/</a:t>
            </a:r>
            <a:endParaRPr lang="en-US" dirty="0"/>
          </a:p>
        </p:txBody>
      </p:sp>
      <p:pic>
        <p:nvPicPr>
          <p:cNvPr id="4" name="Picture 3" descr="yellow pages-garb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07778">
            <a:off x="6355644" y="3756377"/>
            <a:ext cx="238125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77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#7 - Develop A List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Opt-In Email Marketing</a:t>
            </a:r>
          </a:p>
          <a:p>
            <a:r>
              <a:rPr lang="en-US" dirty="0" smtClean="0"/>
              <a:t>Free Report or Newsletter</a:t>
            </a:r>
          </a:p>
          <a:p>
            <a:r>
              <a:rPr lang="en-US" dirty="0" smtClean="0"/>
              <a:t>Database Management (Aweber)</a:t>
            </a:r>
          </a:p>
          <a:p>
            <a:pPr marL="0" indent="0">
              <a:buNone/>
            </a:pPr>
            <a:r>
              <a:rPr lang="en-US" sz="3200" dirty="0" smtClean="0"/>
              <a:t>Free Tools</a:t>
            </a:r>
          </a:p>
          <a:p>
            <a:r>
              <a:rPr lang="en-US" dirty="0" smtClean="0"/>
              <a:t>MailChimp.com</a:t>
            </a:r>
          </a:p>
        </p:txBody>
      </p:sp>
      <p:pic>
        <p:nvPicPr>
          <p:cNvPr id="5" name="Picture 4" descr="Newsletter emai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3573">
            <a:off x="6806966" y="4366558"/>
            <a:ext cx="1867038" cy="182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963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#8 – Get Social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Social Media Profiles</a:t>
            </a:r>
          </a:p>
          <a:p>
            <a:r>
              <a:rPr lang="en-US" dirty="0" smtClean="0"/>
              <a:t>Find Your Audience (B2B or B2C)</a:t>
            </a:r>
          </a:p>
          <a:p>
            <a:pPr marL="0" indent="0">
              <a:buNone/>
            </a:pPr>
            <a:r>
              <a:rPr lang="en-US" sz="3200" dirty="0"/>
              <a:t>Free Tools</a:t>
            </a:r>
          </a:p>
          <a:p>
            <a:r>
              <a:rPr lang="en-US" dirty="0" smtClean="0"/>
              <a:t>Linked In</a:t>
            </a:r>
          </a:p>
          <a:p>
            <a:r>
              <a:rPr lang="en-US" dirty="0" smtClean="0"/>
              <a:t>Note Investor Group (3,500+)</a:t>
            </a:r>
          </a:p>
        </p:txBody>
      </p:sp>
      <p:pic>
        <p:nvPicPr>
          <p:cNvPr id="4" name="Picture 3" descr="Business-App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7156">
            <a:off x="6215860" y="3287552"/>
            <a:ext cx="2429526" cy="192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101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Linked I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14" b="-3214"/>
          <a:stretch>
            <a:fillRect/>
          </a:stretch>
        </p:blipFill>
        <p:spPr>
          <a:xfrm>
            <a:off x="838200" y="1066800"/>
            <a:ext cx="7543800" cy="5791200"/>
          </a:xfrm>
        </p:spPr>
      </p:pic>
    </p:spTree>
    <p:extLst>
      <p:ext uri="{BB962C8B-B14F-4D97-AF65-F5344CB8AC3E}">
        <p14:creationId xmlns:p14="http://schemas.microsoft.com/office/powerpoint/2010/main" val="396426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026301" cy="1447800"/>
          </a:xfrm>
        </p:spPr>
        <p:txBody>
          <a:bodyPr/>
          <a:lstStyle/>
          <a:p>
            <a:r>
              <a:rPr lang="en-US" dirty="0" smtClean="0"/>
              <a:t>Note Deals</a:t>
            </a:r>
            <a:br>
              <a:rPr lang="en-US" dirty="0" smtClean="0"/>
            </a:br>
            <a:r>
              <a:rPr lang="en-US" dirty="0" smtClean="0"/>
              <a:t>Are Attracted To…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Speed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Convenience, and 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Price</a:t>
            </a:r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738170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#9 – Online Ads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258" y="3012142"/>
            <a:ext cx="8016657" cy="33886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 </a:t>
            </a:r>
            <a:r>
              <a:rPr lang="en-US" i="1" dirty="0" smtClean="0">
                <a:effectLst/>
              </a:rPr>
              <a:t>“</a:t>
            </a:r>
            <a:r>
              <a:rPr lang="en-US" sz="2800" i="1" dirty="0" smtClean="0">
                <a:effectLst/>
              </a:rPr>
              <a:t>Google is the 800 pound gorilla controlling 67% of the search market followed by Bing 18% </a:t>
            </a:r>
            <a:r>
              <a:rPr lang="en-US" sz="2800" i="1" dirty="0">
                <a:effectLst/>
              </a:rPr>
              <a:t>&amp;</a:t>
            </a:r>
            <a:r>
              <a:rPr lang="en-US" sz="2800" i="1" dirty="0" smtClean="0">
                <a:effectLst/>
              </a:rPr>
              <a:t> Yahoo 11%.  Feed the gorilla!”                              </a:t>
            </a:r>
            <a:endParaRPr lang="en-US" sz="2800" dirty="0" smtClean="0">
              <a:effectLst/>
            </a:endParaRPr>
          </a:p>
          <a:p>
            <a:pPr>
              <a:lnSpc>
                <a:spcPct val="120000"/>
              </a:lnSpc>
              <a:defRPr/>
            </a:pPr>
            <a:r>
              <a:rPr lang="en-US" sz="2800" dirty="0" smtClean="0"/>
              <a:t>Pay Per Click – Google Ad Words</a:t>
            </a:r>
          </a:p>
          <a:p>
            <a:pPr>
              <a:lnSpc>
                <a:spcPct val="120000"/>
              </a:lnSpc>
              <a:defRPr/>
            </a:pPr>
            <a:r>
              <a:rPr lang="en-US" sz="2800" dirty="0" smtClean="0"/>
              <a:t>Free Tools - Craigslist</a:t>
            </a:r>
          </a:p>
        </p:txBody>
      </p:sp>
      <p:pic>
        <p:nvPicPr>
          <p:cNvPr id="5" name="Picture 4" descr="gorill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8795">
            <a:off x="6728679" y="4357429"/>
            <a:ext cx="2178241" cy="223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37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#10 - Analytics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3012142"/>
            <a:ext cx="8096214" cy="354730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2800" b="1" dirty="0"/>
              <a:t>Visitor Stats</a:t>
            </a:r>
          </a:p>
          <a:p>
            <a:pPr>
              <a:lnSpc>
                <a:spcPct val="120000"/>
              </a:lnSpc>
              <a:defRPr/>
            </a:pPr>
            <a:r>
              <a:rPr lang="en-US" sz="2800" b="1" dirty="0" smtClean="0"/>
              <a:t>Source, Device </a:t>
            </a:r>
            <a:r>
              <a:rPr lang="en-US" sz="2800" dirty="0" smtClean="0"/>
              <a:t> &amp; More</a:t>
            </a:r>
            <a:endParaRPr lang="en-US" sz="2800" dirty="0">
              <a:effectLst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US" sz="2800" b="1" dirty="0" smtClean="0"/>
              <a:t>Free Tool</a:t>
            </a:r>
          </a:p>
          <a:p>
            <a:pPr>
              <a:lnSpc>
                <a:spcPct val="120000"/>
              </a:lnSpc>
              <a:defRPr/>
            </a:pPr>
            <a:r>
              <a:rPr lang="en-US" sz="2800" dirty="0"/>
              <a:t>Google </a:t>
            </a:r>
            <a:r>
              <a:rPr lang="en-US" sz="2800" dirty="0" smtClean="0"/>
              <a:t>Analytics </a:t>
            </a:r>
            <a:r>
              <a:rPr lang="en-US" sz="2800" i="1" dirty="0" smtClean="0">
                <a:hlinkClick r:id="rId2"/>
              </a:rPr>
              <a:t>https</a:t>
            </a:r>
            <a:r>
              <a:rPr lang="en-US" sz="2800" i="1" dirty="0">
                <a:hlinkClick r:id="rId2"/>
              </a:rPr>
              <a:t>://www.google.com/analytics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39537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I Traffic Source Analytic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4" b="-1534"/>
          <a:stretch>
            <a:fillRect/>
          </a:stretch>
        </p:blipFill>
        <p:spPr>
          <a:xfrm>
            <a:off x="346684" y="1104460"/>
            <a:ext cx="8462354" cy="5399314"/>
          </a:xfrm>
        </p:spPr>
      </p:pic>
    </p:spTree>
    <p:extLst>
      <p:ext uri="{BB962C8B-B14F-4D97-AF65-F5344CB8AC3E}">
        <p14:creationId xmlns:p14="http://schemas.microsoft.com/office/powerpoint/2010/main" val="3891709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 descr="NI Mobile Analytic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91" b="-10391"/>
          <a:stretch>
            <a:fillRect/>
          </a:stretch>
        </p:blipFill>
        <p:spPr>
          <a:xfrm>
            <a:off x="290595" y="1780941"/>
            <a:ext cx="8463223" cy="5399868"/>
          </a:xfrm>
        </p:spPr>
      </p:pic>
      <p:sp>
        <p:nvSpPr>
          <p:cNvPr id="4" name="TextBox 3"/>
          <p:cNvSpPr txBox="1"/>
          <p:nvPr/>
        </p:nvSpPr>
        <p:spPr>
          <a:xfrm>
            <a:off x="1036897" y="1418199"/>
            <a:ext cx="79516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Mobile Traffic On The Rise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971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7" y="1371600"/>
            <a:ext cx="7716837" cy="1447800"/>
          </a:xfrm>
        </p:spPr>
        <p:txBody>
          <a:bodyPr/>
          <a:lstStyle/>
          <a:p>
            <a:r>
              <a:rPr lang="en-US" sz="4400" dirty="0" smtClean="0"/>
              <a:t>Top 5 Website Mistakes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7" y="3012142"/>
            <a:ext cx="8153381" cy="338865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ET Can’t Phone </a:t>
            </a:r>
            <a:r>
              <a:rPr lang="en-US" dirty="0" smtClean="0"/>
              <a:t>Home</a:t>
            </a:r>
            <a:endParaRPr lang="en-US" dirty="0"/>
          </a:p>
          <a:p>
            <a:r>
              <a:rPr lang="en-US" dirty="0" smtClean="0"/>
              <a:t>Desk Bound </a:t>
            </a:r>
          </a:p>
          <a:p>
            <a:r>
              <a:rPr lang="en-US" dirty="0" smtClean="0"/>
              <a:t>Anti-Social </a:t>
            </a:r>
          </a:p>
          <a:p>
            <a:r>
              <a:rPr lang="en-US" dirty="0" smtClean="0"/>
              <a:t>Action Please</a:t>
            </a:r>
          </a:p>
          <a:p>
            <a:r>
              <a:rPr lang="en-US" dirty="0" smtClean="0"/>
              <a:t>Hiding Out </a:t>
            </a:r>
          </a:p>
          <a:p>
            <a:r>
              <a:rPr lang="en-US" dirty="0" smtClean="0"/>
              <a:t>Get a Website Checkup            </a:t>
            </a:r>
            <a:r>
              <a:rPr lang="en-US" sz="2000" dirty="0" smtClean="0"/>
              <a:t>(Source: BIA/Kelsey SMB)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025444" y="3039205"/>
            <a:ext cx="1368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(60%)</a:t>
            </a:r>
            <a:endParaRPr lang="en-US" sz="2000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25444" y="3679019"/>
            <a:ext cx="1368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(93%)</a:t>
            </a:r>
            <a:endParaRPr lang="en-US" sz="2000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25444" y="4225371"/>
            <a:ext cx="1368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(80</a:t>
            </a:r>
            <a:r>
              <a:rPr lang="en-US" sz="2000" dirty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%</a:t>
            </a:r>
            <a:r>
              <a:rPr lang="en-US" sz="2000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US" sz="2000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39067" y="4737036"/>
            <a:ext cx="5717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(Lack: Email Link 74% - Contact Form 65%)</a:t>
            </a:r>
            <a:endParaRPr lang="en-US" sz="2000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0333" y="5382482"/>
            <a:ext cx="2161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(56% No SEO)</a:t>
            </a:r>
            <a:endParaRPr lang="en-US" sz="2000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7391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The Website Headache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3012142"/>
            <a:ext cx="7716838" cy="369744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  <a:defRPr/>
            </a:pPr>
            <a:r>
              <a:rPr lang="en-US" sz="3200" dirty="0" smtClean="0"/>
              <a:t>I don’t want to be a programmer.</a:t>
            </a:r>
          </a:p>
          <a:p>
            <a:r>
              <a:rPr lang="en-US" sz="3200" dirty="0" smtClean="0"/>
              <a:t>I hate writing.</a:t>
            </a:r>
          </a:p>
          <a:p>
            <a:r>
              <a:rPr lang="en-US" sz="3200" dirty="0" smtClean="0"/>
              <a:t>I have no time.</a:t>
            </a:r>
          </a:p>
          <a:p>
            <a:r>
              <a:rPr lang="en-US" sz="3200" dirty="0" smtClean="0"/>
              <a:t>I don’t want to spend $1,000s</a:t>
            </a:r>
          </a:p>
          <a:p>
            <a:pPr marL="0" indent="0" algn="ctr">
              <a:buNone/>
            </a:pPr>
            <a:r>
              <a:rPr lang="en-US" sz="3200" dirty="0" smtClean="0"/>
              <a:t>You Have Options!</a:t>
            </a:r>
          </a:p>
          <a:p>
            <a:endParaRPr lang="en-US" sz="32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7574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888" y="1265761"/>
            <a:ext cx="7450738" cy="996535"/>
          </a:xfrm>
        </p:spPr>
        <p:txBody>
          <a:bodyPr/>
          <a:lstStyle/>
          <a:p>
            <a:r>
              <a:rPr lang="en-US" sz="4400" dirty="0" smtClean="0"/>
              <a:t>Turnkey Note Buyer Sites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3012142"/>
            <a:ext cx="7716838" cy="36974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/>
          </a:p>
          <a:p>
            <a:endParaRPr lang="en-US" dirty="0" smtClean="0"/>
          </a:p>
        </p:txBody>
      </p:sp>
      <p:pic>
        <p:nvPicPr>
          <p:cNvPr id="4" name="Picture 3" descr="Note-Buyer-Sites5-Screensh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95959">
            <a:off x="366353" y="3157842"/>
            <a:ext cx="4948153" cy="3488448"/>
          </a:xfrm>
          <a:prstGeom prst="rect">
            <a:avLst/>
          </a:prstGeom>
        </p:spPr>
      </p:pic>
      <p:pic>
        <p:nvPicPr>
          <p:cNvPr id="5" name="Picture 4" descr="Note-Buyer-Sites-12-Screensho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3688">
            <a:off x="3965437" y="3178420"/>
            <a:ext cx="4842663" cy="3414077"/>
          </a:xfrm>
          <a:prstGeom prst="rect">
            <a:avLst/>
          </a:prstGeom>
        </p:spPr>
      </p:pic>
      <p:pic>
        <p:nvPicPr>
          <p:cNvPr id="7" name="Picture 6" descr="Note-Buyer-Sites4-Screensh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5222">
            <a:off x="1107417" y="3167052"/>
            <a:ext cx="4853671" cy="3421838"/>
          </a:xfrm>
          <a:prstGeom prst="rect">
            <a:avLst/>
          </a:prstGeom>
        </p:spPr>
      </p:pic>
      <p:pic>
        <p:nvPicPr>
          <p:cNvPr id="8" name="Picture 7" descr="Note-Buyer-Sites6-Screensho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226">
            <a:off x="3613982" y="3200709"/>
            <a:ext cx="4735916" cy="3338821"/>
          </a:xfrm>
          <a:prstGeom prst="rect">
            <a:avLst/>
          </a:prstGeom>
        </p:spPr>
      </p:pic>
      <p:pic>
        <p:nvPicPr>
          <p:cNvPr id="9" name="Picture 8" descr="Note-Buyer-Sites-11-Screensho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625" y="3124776"/>
            <a:ext cx="4920234" cy="346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676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585" y="1371600"/>
            <a:ext cx="8619415" cy="1447800"/>
          </a:xfrm>
        </p:spPr>
        <p:txBody>
          <a:bodyPr/>
          <a:lstStyle/>
          <a:p>
            <a:r>
              <a:rPr lang="en-US" sz="3600" dirty="0" smtClean="0"/>
              <a:t>Professional Note Business Websites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3012142"/>
            <a:ext cx="7716838" cy="369744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spcAft>
                <a:spcPts val="1400"/>
              </a:spcAft>
              <a:defRPr/>
            </a:pPr>
            <a:r>
              <a:rPr lang="en-US" sz="3200" dirty="0"/>
              <a:t>Your Choice of Colors &amp; Themes</a:t>
            </a:r>
          </a:p>
          <a:p>
            <a:pPr>
              <a:lnSpc>
                <a:spcPct val="90000"/>
              </a:lnSpc>
              <a:spcAft>
                <a:spcPts val="1400"/>
              </a:spcAft>
              <a:defRPr/>
            </a:pPr>
            <a:r>
              <a:rPr lang="en-US" sz="3200" dirty="0" smtClean="0"/>
              <a:t>Ready </a:t>
            </a:r>
            <a:r>
              <a:rPr lang="en-US" sz="3200" dirty="0"/>
              <a:t>to Use Content (15+ pages)</a:t>
            </a:r>
          </a:p>
          <a:p>
            <a:pPr>
              <a:lnSpc>
                <a:spcPct val="90000"/>
              </a:lnSpc>
              <a:spcAft>
                <a:spcPts val="1400"/>
              </a:spcAft>
              <a:defRPr/>
            </a:pPr>
            <a:r>
              <a:rPr lang="en-US" sz="3200" dirty="0"/>
              <a:t>Search Engine Optimized (SEO)</a:t>
            </a:r>
          </a:p>
          <a:p>
            <a:pPr>
              <a:lnSpc>
                <a:spcPct val="90000"/>
              </a:lnSpc>
              <a:spcAft>
                <a:spcPts val="1400"/>
              </a:spcAft>
              <a:defRPr/>
            </a:pPr>
            <a:r>
              <a:rPr lang="en-US" sz="3200" dirty="0"/>
              <a:t>Built-In Note Submission Form</a:t>
            </a:r>
          </a:p>
          <a:p>
            <a:pPr>
              <a:lnSpc>
                <a:spcPct val="90000"/>
              </a:lnSpc>
              <a:spcAft>
                <a:spcPts val="1400"/>
              </a:spcAft>
              <a:defRPr/>
            </a:pPr>
            <a:r>
              <a:rPr lang="en-US" sz="3200" dirty="0"/>
              <a:t>Easy to Use </a:t>
            </a:r>
            <a:r>
              <a:rPr lang="en-US" sz="3200" dirty="0" err="1"/>
              <a:t>WordPress</a:t>
            </a:r>
            <a:r>
              <a:rPr lang="en-US" sz="3200" dirty="0"/>
              <a:t> Platform</a:t>
            </a:r>
          </a:p>
          <a:p>
            <a:pPr>
              <a:lnSpc>
                <a:spcPct val="90000"/>
              </a:lnSpc>
              <a:spcAft>
                <a:spcPts val="1400"/>
              </a:spcAft>
              <a:defRPr/>
            </a:pPr>
            <a:r>
              <a:rPr lang="en-US" sz="3200" dirty="0"/>
              <a:t>Business Blog Feature</a:t>
            </a:r>
          </a:p>
          <a:p>
            <a:pPr>
              <a:lnSpc>
                <a:spcPct val="90000"/>
              </a:lnSpc>
              <a:spcAft>
                <a:spcPts val="1400"/>
              </a:spcAft>
              <a:defRPr/>
            </a:pPr>
            <a:r>
              <a:rPr lang="en-US" sz="3200" dirty="0"/>
              <a:t>Video Website Training</a:t>
            </a:r>
          </a:p>
          <a:p>
            <a:pPr>
              <a:lnSpc>
                <a:spcPct val="90000"/>
              </a:lnSpc>
              <a:spcAft>
                <a:spcPts val="1400"/>
              </a:spcAft>
              <a:defRPr/>
            </a:pPr>
            <a:r>
              <a:rPr lang="en-US" sz="3200" dirty="0"/>
              <a:t>You Own The Site!</a:t>
            </a:r>
          </a:p>
          <a:p>
            <a:endParaRPr lang="en-US" sz="32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9552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Note School</a:t>
            </a:r>
            <a:r>
              <a:rPr lang="en-US" sz="4400" dirty="0" smtClean="0"/>
              <a:t> </a:t>
            </a:r>
            <a:r>
              <a:rPr lang="en-US" sz="4400" dirty="0" smtClean="0"/>
              <a:t>Options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lnSpc>
                <a:spcPct val="90000"/>
              </a:lnSpc>
              <a:spcAft>
                <a:spcPts val="800"/>
              </a:spcAft>
              <a:buNone/>
              <a:defRPr/>
            </a:pPr>
            <a:r>
              <a:rPr lang="en-US" sz="3200" b="1" dirty="0"/>
              <a:t>Special Price </a:t>
            </a:r>
            <a:r>
              <a:rPr lang="en-US" sz="3200" b="1" strike="sngStrike" dirty="0" smtClean="0"/>
              <a:t>$447</a:t>
            </a:r>
            <a:r>
              <a:rPr lang="en-US" sz="3200" b="1" dirty="0" smtClean="0"/>
              <a:t> $347</a:t>
            </a:r>
            <a:endParaRPr lang="en-US" sz="3200" b="1" dirty="0"/>
          </a:p>
          <a:p>
            <a:pPr algn="ctr">
              <a:lnSpc>
                <a:spcPct val="90000"/>
              </a:lnSpc>
              <a:spcAft>
                <a:spcPts val="800"/>
              </a:spcAft>
              <a:buNone/>
              <a:defRPr/>
            </a:pPr>
            <a:r>
              <a:rPr lang="en-US" sz="2000" dirty="0"/>
              <a:t>You save $100 – Includes 12 months Free Hosting</a:t>
            </a:r>
            <a:r>
              <a:rPr lang="en-US" sz="2000" dirty="0" smtClean="0"/>
              <a:t>!</a:t>
            </a:r>
            <a:endParaRPr lang="en-US" sz="3200" b="1" dirty="0"/>
          </a:p>
          <a:p>
            <a:pPr algn="ctr">
              <a:lnSpc>
                <a:spcPct val="90000"/>
              </a:lnSpc>
              <a:buNone/>
              <a:defRPr/>
            </a:pPr>
            <a:r>
              <a:rPr lang="en-US" sz="3200" b="1" dirty="0" smtClean="0"/>
              <a:t>Save </a:t>
            </a:r>
            <a:r>
              <a:rPr lang="en-US" sz="3200" b="1" dirty="0"/>
              <a:t>an extra $30 With Coupon Code: </a:t>
            </a:r>
            <a:r>
              <a:rPr lang="en-US" sz="3200" b="1" dirty="0" smtClean="0"/>
              <a:t>NOTESCHOOL</a:t>
            </a:r>
            <a:endParaRPr lang="en-US" sz="2200" b="1" dirty="0" smtClean="0"/>
          </a:p>
          <a:p>
            <a:pPr algn="ctr">
              <a:lnSpc>
                <a:spcPct val="90000"/>
              </a:lnSpc>
              <a:buNone/>
              <a:defRPr/>
            </a:pPr>
            <a:r>
              <a:rPr lang="en-US" sz="3200" b="1" dirty="0"/>
              <a:t>Special </a:t>
            </a:r>
            <a:r>
              <a:rPr lang="en-US" sz="3200" b="1" dirty="0" smtClean="0"/>
              <a:t>Note School</a:t>
            </a:r>
            <a:r>
              <a:rPr lang="en-US" sz="3200" b="1" dirty="0" smtClean="0"/>
              <a:t> </a:t>
            </a:r>
            <a:r>
              <a:rPr lang="en-US" sz="3200" b="1" dirty="0"/>
              <a:t>Price $</a:t>
            </a:r>
            <a:r>
              <a:rPr lang="en-US" sz="3200" b="1" dirty="0" smtClean="0"/>
              <a:t>317</a:t>
            </a:r>
            <a:endParaRPr lang="en-US" sz="3200" b="1" dirty="0"/>
          </a:p>
          <a:p>
            <a:pPr algn="ctr">
              <a:lnSpc>
                <a:spcPct val="90000"/>
              </a:lnSpc>
              <a:buNone/>
              <a:defRPr/>
            </a:pPr>
            <a:r>
              <a:rPr lang="en-US" sz="3000" u="sng" dirty="0" err="1" smtClean="0"/>
              <a:t>www.noteinvestingtools.com</a:t>
            </a:r>
            <a:r>
              <a:rPr lang="en-US" sz="3000" u="sng" dirty="0"/>
              <a:t>/p/</a:t>
            </a:r>
            <a:r>
              <a:rPr lang="en-US" sz="3000" u="sng" dirty="0" err="1"/>
              <a:t>noteschool</a:t>
            </a:r>
            <a:endParaRPr lang="en-US" sz="3000" dirty="0"/>
          </a:p>
          <a:p>
            <a:endParaRPr lang="en-US" sz="32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6700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Q &amp; A Session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Got Questions?</a:t>
            </a:r>
          </a:p>
          <a:p>
            <a:pPr marL="0" indent="0" algn="ctr">
              <a:buNone/>
            </a:pPr>
            <a:r>
              <a:rPr lang="en-US" sz="3200" dirty="0" smtClean="0"/>
              <a:t>Anything Goes Q &amp; A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0517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026301" cy="1447800"/>
          </a:xfrm>
        </p:spPr>
        <p:txBody>
          <a:bodyPr/>
          <a:lstStyle/>
          <a:p>
            <a:r>
              <a:rPr lang="en-US" dirty="0" smtClean="0"/>
              <a:t>Note Marketing Methods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Direct Mail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Paid Ads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Referral / Networking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Online</a:t>
            </a:r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825839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We Are Here To Help!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3" y="3012142"/>
            <a:ext cx="8283223" cy="3388658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n-US" sz="3100" u="sng" dirty="0" err="1"/>
              <a:t>www.noteinvestingtools.com</a:t>
            </a:r>
            <a:r>
              <a:rPr lang="en-US" sz="3100" u="sng" dirty="0"/>
              <a:t>/p/</a:t>
            </a:r>
            <a:r>
              <a:rPr lang="en-US" sz="3100" u="sng" dirty="0" err="1" smtClean="0"/>
              <a:t>noteschool</a:t>
            </a:r>
            <a:endParaRPr lang="en-US" sz="3100" i="1" dirty="0" smtClean="0"/>
          </a:p>
          <a:p>
            <a:pPr marL="0" indent="0" algn="ctr">
              <a:buNone/>
              <a:defRPr/>
            </a:pPr>
            <a:r>
              <a:rPr lang="en-US" sz="3200" i="1" dirty="0" smtClean="0"/>
              <a:t>Coupon </a:t>
            </a:r>
            <a:r>
              <a:rPr lang="en-US" sz="3200" i="1" dirty="0" smtClean="0"/>
              <a:t>Code: </a:t>
            </a:r>
            <a:r>
              <a:rPr lang="en-US" sz="3200" i="1" dirty="0" smtClean="0"/>
              <a:t>NOTESCHOOL</a:t>
            </a:r>
            <a:endParaRPr lang="en-US" sz="3200" i="1" dirty="0"/>
          </a:p>
          <a:p>
            <a:pPr marL="0" indent="0" algn="ctr">
              <a:buNone/>
              <a:defRPr/>
            </a:pPr>
            <a:r>
              <a:rPr lang="en-US" sz="3200" i="1" dirty="0"/>
              <a:t>Tracy@NoteInvestor.com</a:t>
            </a:r>
          </a:p>
          <a:p>
            <a:pPr marL="0" indent="0" algn="ctr">
              <a:buNone/>
              <a:defRPr/>
            </a:pPr>
            <a:r>
              <a:rPr lang="en-US" sz="3200" i="1" dirty="0"/>
              <a:t>1-888-999-7905</a:t>
            </a:r>
          </a:p>
          <a:p>
            <a:endParaRPr lang="en-US" sz="32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2056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Online?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49322" y="3581779"/>
            <a:ext cx="40050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rgbClr val="FFFFFF"/>
                </a:solidFill>
              </a:rPr>
              <a:t>“97% of consumers use online media to research products and services in their local area.”       Source BIA/Kelsey</a:t>
            </a:r>
            <a:endParaRPr lang="en-US" sz="2800" i="1" dirty="0">
              <a:solidFill>
                <a:srgbClr val="FFFFFF"/>
              </a:solidFill>
            </a:endParaRPr>
          </a:p>
        </p:txBody>
      </p:sp>
      <p:pic>
        <p:nvPicPr>
          <p:cNvPr id="5" name="Picture 4" descr="Market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24" y="3339355"/>
            <a:ext cx="3893440" cy="29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66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Online?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Website Is A Storefront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Provides Credibility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Works 24/7</a:t>
            </a:r>
            <a:endParaRPr lang="en-US" sz="3600" dirty="0"/>
          </a:p>
          <a:p>
            <a:pPr>
              <a:buFont typeface="Arial"/>
              <a:buChar char="•"/>
            </a:pPr>
            <a:r>
              <a:rPr lang="en-US" sz="3600" dirty="0" smtClean="0"/>
              <a:t>“Cash For Notes” has 18,000 Related Searches Per Month</a:t>
            </a:r>
          </a:p>
        </p:txBody>
      </p:sp>
    </p:spTree>
    <p:extLst>
      <p:ext uri="{BB962C8B-B14F-4D97-AF65-F5344CB8AC3E}">
        <p14:creationId xmlns:p14="http://schemas.microsoft.com/office/powerpoint/2010/main" val="2342327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2788" y="1371600"/>
            <a:ext cx="8142822" cy="1447800"/>
          </a:xfrm>
        </p:spPr>
        <p:txBody>
          <a:bodyPr/>
          <a:lstStyle/>
          <a:p>
            <a:r>
              <a:rPr lang="en-US" dirty="0" smtClean="0"/>
              <a:t>Personal Online Experience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Built First Note Site 1997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Evolution to Word Press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First Page Search Results:</a:t>
            </a:r>
          </a:p>
          <a:p>
            <a:pPr marL="0" indent="0" algn="ctr">
              <a:buNone/>
            </a:pPr>
            <a:r>
              <a:rPr lang="en-US" sz="3600" dirty="0" smtClean="0"/>
              <a:t>#1 Organic Position For Term ‘Note Investor” out of 170+ million results!</a:t>
            </a:r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85876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Note Investor Search Results Nov 2014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12" t="-3093" r="-7023" b="1173"/>
          <a:stretch/>
        </p:blipFill>
        <p:spPr>
          <a:xfrm>
            <a:off x="769038" y="1867764"/>
            <a:ext cx="7373631" cy="499023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76738"/>
            <a:ext cx="7924800" cy="886211"/>
          </a:xfrm>
        </p:spPr>
        <p:txBody>
          <a:bodyPr/>
          <a:lstStyle/>
          <a:p>
            <a:pPr algn="ctr">
              <a:defRPr/>
            </a:pPr>
            <a:r>
              <a:rPr lang="en-US" sz="4000" dirty="0" smtClean="0"/>
              <a:t>#1 Position– “Note Investor”</a:t>
            </a:r>
            <a:endParaRPr lang="en-US" sz="4000" dirty="0"/>
          </a:p>
        </p:txBody>
      </p:sp>
      <p:sp>
        <p:nvSpPr>
          <p:cNvPr id="3" name="Left Arrow 2"/>
          <p:cNvSpPr/>
          <p:nvPr/>
        </p:nvSpPr>
        <p:spPr bwMode="auto">
          <a:xfrm rot="12735931">
            <a:off x="700088" y="3844925"/>
            <a:ext cx="1582737" cy="1081088"/>
          </a:xfrm>
          <a:prstGeom prst="left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4044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lorida Note Buyer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91" t="-2423" r="-10819" b="-3765"/>
          <a:stretch/>
        </p:blipFill>
        <p:spPr>
          <a:xfrm>
            <a:off x="1066800" y="1939925"/>
            <a:ext cx="7543800" cy="49180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83532"/>
            <a:ext cx="7924800" cy="1002719"/>
          </a:xfrm>
        </p:spPr>
        <p:txBody>
          <a:bodyPr/>
          <a:lstStyle/>
          <a:p>
            <a:pPr algn="ctr">
              <a:defRPr/>
            </a:pPr>
            <a:r>
              <a:rPr lang="en-US" sz="4000" dirty="0" smtClean="0"/>
              <a:t>1</a:t>
            </a:r>
            <a:r>
              <a:rPr lang="en-US" sz="4000" baseline="30000" dirty="0" smtClean="0"/>
              <a:t>st</a:t>
            </a:r>
            <a:r>
              <a:rPr lang="en-US" sz="4000" dirty="0" smtClean="0"/>
              <a:t> Page – Florida Note Buyer</a:t>
            </a:r>
            <a:endParaRPr lang="en-US" sz="4000" dirty="0"/>
          </a:p>
        </p:txBody>
      </p:sp>
      <p:sp>
        <p:nvSpPr>
          <p:cNvPr id="3" name="Left Arrow 2"/>
          <p:cNvSpPr/>
          <p:nvPr/>
        </p:nvSpPr>
        <p:spPr bwMode="auto">
          <a:xfrm rot="12735931">
            <a:off x="776288" y="4606925"/>
            <a:ext cx="1582737" cy="1081088"/>
          </a:xfrm>
          <a:prstGeom prst="left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7876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866</TotalTime>
  <Words>892</Words>
  <Application>Microsoft Macintosh PowerPoint</Application>
  <PresentationFormat>On-screen Show (4:3)</PresentationFormat>
  <Paragraphs>189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Sky</vt:lpstr>
      <vt:lpstr>10 Tools For Marketing Your Note Business Online!</vt:lpstr>
      <vt:lpstr>PowerPoint Presentation</vt:lpstr>
      <vt:lpstr>Note Deals Are Attracted To…</vt:lpstr>
      <vt:lpstr>Note Marketing Methods</vt:lpstr>
      <vt:lpstr>Why Online?</vt:lpstr>
      <vt:lpstr>Why Online?</vt:lpstr>
      <vt:lpstr>Personal Online Experience</vt:lpstr>
      <vt:lpstr>#1 Position– “Note Investor”</vt:lpstr>
      <vt:lpstr>1st Page – Florida Note Buyer</vt:lpstr>
      <vt:lpstr>3 Traffic Sources You Can’t Afford To Ignore</vt:lpstr>
      <vt:lpstr>#1 – The Goal</vt:lpstr>
      <vt:lpstr>#1 – The Goal</vt:lpstr>
      <vt:lpstr>#1 – Keyword Research Tool</vt:lpstr>
      <vt:lpstr>#2 – Domain &amp; Hosting</vt:lpstr>
      <vt:lpstr>#2 – Domain &amp; Hosting</vt:lpstr>
      <vt:lpstr>#2 – Domain &amp; Hosting</vt:lpstr>
      <vt:lpstr>#3 – Select The Platform</vt:lpstr>
      <vt:lpstr>#3 – Select The Platform</vt:lpstr>
      <vt:lpstr>#4 – Content Marketing</vt:lpstr>
      <vt:lpstr>PowerPoint Presentation</vt:lpstr>
      <vt:lpstr>PowerPoint Presentation</vt:lpstr>
      <vt:lpstr>#4 – Content Marketing</vt:lpstr>
      <vt:lpstr>#5 – Search Optimized</vt:lpstr>
      <vt:lpstr>#5 – Search Optimized</vt:lpstr>
      <vt:lpstr>#6 – Linking Strategy</vt:lpstr>
      <vt:lpstr>#6 – Linking Strategy</vt:lpstr>
      <vt:lpstr>#7 - Develop A List</vt:lpstr>
      <vt:lpstr>#8 – Get Social</vt:lpstr>
      <vt:lpstr>PowerPoint Presentation</vt:lpstr>
      <vt:lpstr>#9 – Online Ads</vt:lpstr>
      <vt:lpstr>#10 - Analytics</vt:lpstr>
      <vt:lpstr>PowerPoint Presentation</vt:lpstr>
      <vt:lpstr>PowerPoint Presentation</vt:lpstr>
      <vt:lpstr>Top 5 Website Mistakes</vt:lpstr>
      <vt:lpstr>The Website Headache</vt:lpstr>
      <vt:lpstr>Turnkey Note Buyer Sites</vt:lpstr>
      <vt:lpstr>Professional Note Business Websites</vt:lpstr>
      <vt:lpstr>Note School Options</vt:lpstr>
      <vt:lpstr>Q &amp; A Session</vt:lpstr>
      <vt:lpstr>We Are Here To Help!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Taste of South Lake 2012 </dc:title>
  <dc:creator>Mikayla Rewey</dc:creator>
  <cp:lastModifiedBy>Mikayla Rewey</cp:lastModifiedBy>
  <cp:revision>86</cp:revision>
  <dcterms:created xsi:type="dcterms:W3CDTF">2012-10-30T21:53:10Z</dcterms:created>
  <dcterms:modified xsi:type="dcterms:W3CDTF">2016-02-26T16:44:39Z</dcterms:modified>
</cp:coreProperties>
</file>