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05" r:id="rId2"/>
    <p:sldId id="406" r:id="rId3"/>
    <p:sldId id="407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01E05"/>
    <a:srgbClr val="B90000"/>
    <a:srgbClr val="73B632"/>
    <a:srgbClr val="EEA420"/>
    <a:srgbClr val="673105"/>
    <a:srgbClr val="C99207"/>
    <a:srgbClr val="E5B700"/>
    <a:srgbClr val="704B00"/>
    <a:srgbClr val="308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2" autoAdjust="0"/>
    <p:restoredTop sz="81226" autoAdjust="0"/>
  </p:normalViewPr>
  <p:slideViewPr>
    <p:cSldViewPr>
      <p:cViewPr varScale="1">
        <p:scale>
          <a:sx n="56" d="100"/>
          <a:sy n="56" d="100"/>
        </p:scale>
        <p:origin x="-1660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240"/>
    </p:cViewPr>
  </p:sorterViewPr>
  <p:notesViewPr>
    <p:cSldViewPr>
      <p:cViewPr varScale="1">
        <p:scale>
          <a:sx n="61" d="100"/>
          <a:sy n="61" d="100"/>
        </p:scale>
        <p:origin x="-245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"/>
              </a:defRPr>
            </a:lvl1pPr>
          </a:lstStyle>
          <a:p>
            <a:fld id="{C65DB13D-D6CE-4230-BCF0-7B2E99677781}" type="datetimeFigureOut">
              <a:rPr lang="en-US" smtClean="0"/>
              <a:pPr/>
              <a:t>7/13/2015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"/>
              </a:defRPr>
            </a:lvl1pPr>
          </a:lstStyle>
          <a:p>
            <a:fld id="{D8BFC19C-2EFE-48F4-9F2C-1C53625700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35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FC19C-2EFE-48F4-9F2C-1C536257001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52022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20129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0026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041455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626380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195944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970136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2602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89473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47485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093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10874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6531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Gill Sans"/>
          <a:ea typeface="+mj-ea"/>
          <a:cs typeface="Gill San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0" i="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0" i="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0" i="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tradedesk@colonialfundinggroup.co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offering@colonialfundinggroup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90600" y="2743200"/>
            <a:ext cx="5029200" cy="2895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  <a:latin typeface="Gill Sans"/>
              </a:rPr>
              <a:t>Individual Notes</a:t>
            </a:r>
            <a:endParaRPr lang="en-US" sz="2800" b="1" dirty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9120" y="3200400"/>
            <a:ext cx="914400" cy="609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endParaRPr lang="en-US" sz="5400" b="1" dirty="0">
              <a:solidFill>
                <a:srgbClr val="FFFFFF"/>
              </a:solidFill>
              <a:latin typeface="Gill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562" y="2895600"/>
            <a:ext cx="685038" cy="53035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38400" y="3810000"/>
            <a:ext cx="4267200" cy="1447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PERFORMING</a:t>
            </a:r>
            <a:r>
              <a:rPr lang="en-US" sz="2800" dirty="0">
                <a:solidFill>
                  <a:srgbClr val="FFFFFF"/>
                </a:solidFill>
                <a:latin typeface="Gill Sans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NOTE</a:t>
            </a:r>
            <a:br>
              <a:rPr lang="en-US" sz="2800" dirty="0" smtClean="0">
                <a:solidFill>
                  <a:srgbClr val="FFFFFF"/>
                </a:solidFill>
                <a:latin typeface="Gill Sans"/>
              </a:rPr>
            </a:br>
            <a:r>
              <a:rPr lang="en-US" sz="2800" dirty="0" smtClean="0">
                <a:solidFill>
                  <a:srgbClr val="FFFFFF"/>
                </a:solidFill>
                <a:latin typeface="Gill Sans"/>
              </a:rPr>
              <a:t>CASE STUDY</a:t>
            </a:r>
            <a:endParaRPr lang="en-US" sz="2800" dirty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0" name="Title 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1588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b="1" dirty="0" smtClean="0">
                <a:latin typeface="Arial" charset="0"/>
                <a:ea typeface="MS PGothic" charset="0"/>
              </a:rPr>
              <a:t>Buying Assets from the </a:t>
            </a:r>
            <a:br>
              <a:rPr lang="en-US" b="1" dirty="0" smtClean="0">
                <a:latin typeface="Arial" charset="0"/>
                <a:ea typeface="MS PGothic" charset="0"/>
              </a:rPr>
            </a:br>
            <a:r>
              <a:rPr lang="en-US" b="1" dirty="0" smtClean="0">
                <a:latin typeface="Arial" charset="0"/>
                <a:ea typeface="MS PGothic" charset="0"/>
              </a:rPr>
              <a:t>CFG Trade </a:t>
            </a:r>
            <a:r>
              <a:rPr lang="en-US" b="1" dirty="0">
                <a:latin typeface="Arial" charset="0"/>
                <a:ea typeface="MS PGothic" charset="0"/>
              </a:rPr>
              <a:t>Desk</a:t>
            </a:r>
            <a:endParaRPr lang="en-US" b="1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33400" y="2895600"/>
            <a:ext cx="80010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6000" b="1" dirty="0"/>
          </a:p>
        </p:txBody>
      </p:sp>
      <p:pic>
        <p:nvPicPr>
          <p:cNvPr id="8" name="Picture 7" descr="QuestionsArrow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21985"/>
            <a:ext cx="5250329" cy="39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1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395507"/>
          </a:xfrm>
        </p:spPr>
        <p:txBody>
          <a:bodyPr/>
          <a:lstStyle/>
          <a:p>
            <a:r>
              <a:rPr lang="en-US" b="1" dirty="0" smtClean="0"/>
              <a:t>Post Closing Process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97251" y="869777"/>
            <a:ext cx="8537575" cy="1200329"/>
          </a:xfr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Once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the funds are wired to </a:t>
            </a:r>
            <a:r>
              <a:rPr lang="en-US" sz="2400" b="1" dirty="0" smtClean="0">
                <a:latin typeface="Myriad Pro" pitchFamily="34" charset="0"/>
                <a:sym typeface="Helvetica" pitchFamily="2" charset="0"/>
              </a:rPr>
              <a:t>appropriate selling entity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and the sale transaction is completed the following steps will take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place:</a:t>
            </a:r>
            <a:endParaRPr lang="en-US" sz="2400" dirty="0">
              <a:latin typeface="Myriad Pro" pitchFamily="34" charset="0"/>
              <a:sym typeface="Helvetica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93037" y="1524000"/>
            <a:ext cx="3857533" cy="3238559"/>
            <a:chOff x="5060566" y="2394265"/>
            <a:chExt cx="3857533" cy="3238559"/>
          </a:xfrm>
        </p:grpSpPr>
        <p:grpSp>
          <p:nvGrpSpPr>
            <p:cNvPr id="5" name="Group 4"/>
            <p:cNvGrpSpPr/>
            <p:nvPr/>
          </p:nvGrpSpPr>
          <p:grpSpPr>
            <a:xfrm>
              <a:off x="5060566" y="2394265"/>
              <a:ext cx="3857533" cy="3238559"/>
              <a:chOff x="5077291" y="2399989"/>
              <a:chExt cx="3857533" cy="3238559"/>
            </a:xfrm>
          </p:grpSpPr>
          <p:pic>
            <p:nvPicPr>
              <p:cNvPr id="3" name="Picture 2" descr="PurchaseAgreementGraphic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7291" y="2399989"/>
                <a:ext cx="3857533" cy="3238559"/>
              </a:xfrm>
              <a:prstGeom prst="rect">
                <a:avLst/>
              </a:prstGeom>
            </p:spPr>
          </p:pic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947633" y="4845324"/>
                <a:ext cx="758864" cy="143008"/>
              </a:xfrm>
              <a:custGeom>
                <a:avLst/>
                <a:gdLst>
                  <a:gd name="T0" fmla="*/ 2147483647 w 255"/>
                  <a:gd name="T1" fmla="*/ 2147483647 h 102"/>
                  <a:gd name="T2" fmla="*/ 2147483647 w 255"/>
                  <a:gd name="T3" fmla="*/ 2147483647 h 102"/>
                  <a:gd name="T4" fmla="*/ 2147483647 w 255"/>
                  <a:gd name="T5" fmla="*/ 2147483647 h 102"/>
                  <a:gd name="T6" fmla="*/ 2147483647 w 255"/>
                  <a:gd name="T7" fmla="*/ 2147483647 h 102"/>
                  <a:gd name="T8" fmla="*/ 2147483647 w 255"/>
                  <a:gd name="T9" fmla="*/ 2147483647 h 102"/>
                  <a:gd name="T10" fmla="*/ 2147483647 w 255"/>
                  <a:gd name="T11" fmla="*/ 0 h 102"/>
                  <a:gd name="T12" fmla="*/ 2147483647 w 255"/>
                  <a:gd name="T13" fmla="*/ 2147483647 h 102"/>
                  <a:gd name="T14" fmla="*/ 2147483647 w 255"/>
                  <a:gd name="T15" fmla="*/ 2147483647 h 102"/>
                  <a:gd name="T16" fmla="*/ 2147483647 w 255"/>
                  <a:gd name="T17" fmla="*/ 2147483647 h 102"/>
                  <a:gd name="T18" fmla="*/ 2147483647 w 255"/>
                  <a:gd name="T19" fmla="*/ 2147483647 h 102"/>
                  <a:gd name="T20" fmla="*/ 2147483647 w 255"/>
                  <a:gd name="T21" fmla="*/ 2147483647 h 102"/>
                  <a:gd name="T22" fmla="*/ 2147483647 w 255"/>
                  <a:gd name="T23" fmla="*/ 2147483647 h 102"/>
                  <a:gd name="T24" fmla="*/ 2147483647 w 255"/>
                  <a:gd name="T25" fmla="*/ 2147483647 h 102"/>
                  <a:gd name="T26" fmla="*/ 2147483647 w 255"/>
                  <a:gd name="T27" fmla="*/ 2147483647 h 102"/>
                  <a:gd name="T28" fmla="*/ 2147483647 w 255"/>
                  <a:gd name="T29" fmla="*/ 2147483647 h 102"/>
                  <a:gd name="T30" fmla="*/ 2147483647 w 255"/>
                  <a:gd name="T31" fmla="*/ 2147483647 h 102"/>
                  <a:gd name="T32" fmla="*/ 2147483647 w 255"/>
                  <a:gd name="T33" fmla="*/ 2147483647 h 102"/>
                  <a:gd name="T34" fmla="*/ 2147483647 w 255"/>
                  <a:gd name="T35" fmla="*/ 2147483647 h 102"/>
                  <a:gd name="T36" fmla="*/ 2147483647 w 255"/>
                  <a:gd name="T37" fmla="*/ 2147483647 h 10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5"/>
                  <a:gd name="T58" fmla="*/ 0 h 102"/>
                  <a:gd name="T59" fmla="*/ 255 w 255"/>
                  <a:gd name="T60" fmla="*/ 102 h 10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5" h="102">
                    <a:moveTo>
                      <a:pt x="32" y="22"/>
                    </a:moveTo>
                    <a:cubicBezTo>
                      <a:pt x="28" y="30"/>
                      <a:pt x="0" y="68"/>
                      <a:pt x="24" y="80"/>
                    </a:cubicBezTo>
                    <a:cubicBezTo>
                      <a:pt x="32" y="84"/>
                      <a:pt x="38" y="70"/>
                      <a:pt x="46" y="66"/>
                    </a:cubicBezTo>
                    <a:cubicBezTo>
                      <a:pt x="53" y="63"/>
                      <a:pt x="61" y="61"/>
                      <a:pt x="68" y="58"/>
                    </a:cubicBezTo>
                    <a:cubicBezTo>
                      <a:pt x="71" y="46"/>
                      <a:pt x="73" y="34"/>
                      <a:pt x="76" y="22"/>
                    </a:cubicBezTo>
                    <a:cubicBezTo>
                      <a:pt x="78" y="15"/>
                      <a:pt x="75" y="0"/>
                      <a:pt x="83" y="0"/>
                    </a:cubicBezTo>
                    <a:cubicBezTo>
                      <a:pt x="92" y="0"/>
                      <a:pt x="91" y="15"/>
                      <a:pt x="97" y="22"/>
                    </a:cubicBezTo>
                    <a:cubicBezTo>
                      <a:pt x="104" y="30"/>
                      <a:pt x="111" y="37"/>
                      <a:pt x="119" y="44"/>
                    </a:cubicBezTo>
                    <a:cubicBezTo>
                      <a:pt x="126" y="50"/>
                      <a:pt x="133" y="54"/>
                      <a:pt x="141" y="58"/>
                    </a:cubicBezTo>
                    <a:cubicBezTo>
                      <a:pt x="148" y="61"/>
                      <a:pt x="171" y="66"/>
                      <a:pt x="163" y="66"/>
                    </a:cubicBezTo>
                    <a:cubicBezTo>
                      <a:pt x="153" y="66"/>
                      <a:pt x="144" y="61"/>
                      <a:pt x="134" y="58"/>
                    </a:cubicBezTo>
                    <a:cubicBezTo>
                      <a:pt x="119" y="54"/>
                      <a:pt x="90" y="44"/>
                      <a:pt x="90" y="44"/>
                    </a:cubicBezTo>
                    <a:cubicBezTo>
                      <a:pt x="106" y="82"/>
                      <a:pt x="111" y="90"/>
                      <a:pt x="148" y="102"/>
                    </a:cubicBezTo>
                    <a:cubicBezTo>
                      <a:pt x="175" y="97"/>
                      <a:pt x="202" y="93"/>
                      <a:pt x="229" y="87"/>
                    </a:cubicBezTo>
                    <a:cubicBezTo>
                      <a:pt x="237" y="85"/>
                      <a:pt x="248" y="87"/>
                      <a:pt x="251" y="80"/>
                    </a:cubicBezTo>
                    <a:cubicBezTo>
                      <a:pt x="255" y="71"/>
                      <a:pt x="250" y="58"/>
                      <a:pt x="243" y="51"/>
                    </a:cubicBezTo>
                    <a:cubicBezTo>
                      <a:pt x="236" y="44"/>
                      <a:pt x="224" y="46"/>
                      <a:pt x="214" y="44"/>
                    </a:cubicBezTo>
                    <a:cubicBezTo>
                      <a:pt x="229" y="91"/>
                      <a:pt x="202" y="75"/>
                      <a:pt x="178" y="58"/>
                    </a:cubicBezTo>
                    <a:cubicBezTo>
                      <a:pt x="164" y="20"/>
                      <a:pt x="162" y="36"/>
                      <a:pt x="221" y="36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6125882" y="4845324"/>
              <a:ext cx="758864" cy="143008"/>
            </a:xfrm>
            <a:custGeom>
              <a:avLst/>
              <a:gdLst>
                <a:gd name="T0" fmla="*/ 2147483647 w 255"/>
                <a:gd name="T1" fmla="*/ 2147483647 h 102"/>
                <a:gd name="T2" fmla="*/ 2147483647 w 255"/>
                <a:gd name="T3" fmla="*/ 2147483647 h 102"/>
                <a:gd name="T4" fmla="*/ 2147483647 w 255"/>
                <a:gd name="T5" fmla="*/ 2147483647 h 102"/>
                <a:gd name="T6" fmla="*/ 2147483647 w 255"/>
                <a:gd name="T7" fmla="*/ 2147483647 h 102"/>
                <a:gd name="T8" fmla="*/ 2147483647 w 255"/>
                <a:gd name="T9" fmla="*/ 2147483647 h 102"/>
                <a:gd name="T10" fmla="*/ 2147483647 w 255"/>
                <a:gd name="T11" fmla="*/ 0 h 102"/>
                <a:gd name="T12" fmla="*/ 2147483647 w 255"/>
                <a:gd name="T13" fmla="*/ 2147483647 h 102"/>
                <a:gd name="T14" fmla="*/ 2147483647 w 255"/>
                <a:gd name="T15" fmla="*/ 2147483647 h 102"/>
                <a:gd name="T16" fmla="*/ 2147483647 w 255"/>
                <a:gd name="T17" fmla="*/ 2147483647 h 102"/>
                <a:gd name="T18" fmla="*/ 2147483647 w 255"/>
                <a:gd name="T19" fmla="*/ 2147483647 h 102"/>
                <a:gd name="T20" fmla="*/ 2147483647 w 255"/>
                <a:gd name="T21" fmla="*/ 2147483647 h 102"/>
                <a:gd name="T22" fmla="*/ 2147483647 w 255"/>
                <a:gd name="T23" fmla="*/ 2147483647 h 102"/>
                <a:gd name="T24" fmla="*/ 2147483647 w 255"/>
                <a:gd name="T25" fmla="*/ 2147483647 h 102"/>
                <a:gd name="T26" fmla="*/ 2147483647 w 255"/>
                <a:gd name="T27" fmla="*/ 2147483647 h 102"/>
                <a:gd name="T28" fmla="*/ 2147483647 w 255"/>
                <a:gd name="T29" fmla="*/ 2147483647 h 102"/>
                <a:gd name="T30" fmla="*/ 2147483647 w 255"/>
                <a:gd name="T31" fmla="*/ 2147483647 h 102"/>
                <a:gd name="T32" fmla="*/ 2147483647 w 255"/>
                <a:gd name="T33" fmla="*/ 2147483647 h 102"/>
                <a:gd name="T34" fmla="*/ 2147483647 w 255"/>
                <a:gd name="T35" fmla="*/ 2147483647 h 102"/>
                <a:gd name="T36" fmla="*/ 2147483647 w 255"/>
                <a:gd name="T37" fmla="*/ 2147483647 h 1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5"/>
                <a:gd name="T58" fmla="*/ 0 h 102"/>
                <a:gd name="T59" fmla="*/ 255 w 255"/>
                <a:gd name="T60" fmla="*/ 102 h 1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5" h="102">
                  <a:moveTo>
                    <a:pt x="32" y="22"/>
                  </a:moveTo>
                  <a:cubicBezTo>
                    <a:pt x="28" y="30"/>
                    <a:pt x="0" y="68"/>
                    <a:pt x="24" y="80"/>
                  </a:cubicBezTo>
                  <a:cubicBezTo>
                    <a:pt x="32" y="84"/>
                    <a:pt x="38" y="70"/>
                    <a:pt x="46" y="66"/>
                  </a:cubicBezTo>
                  <a:cubicBezTo>
                    <a:pt x="53" y="63"/>
                    <a:pt x="61" y="61"/>
                    <a:pt x="68" y="58"/>
                  </a:cubicBezTo>
                  <a:cubicBezTo>
                    <a:pt x="71" y="46"/>
                    <a:pt x="73" y="34"/>
                    <a:pt x="76" y="22"/>
                  </a:cubicBezTo>
                  <a:cubicBezTo>
                    <a:pt x="78" y="15"/>
                    <a:pt x="75" y="0"/>
                    <a:pt x="83" y="0"/>
                  </a:cubicBezTo>
                  <a:cubicBezTo>
                    <a:pt x="92" y="0"/>
                    <a:pt x="91" y="15"/>
                    <a:pt x="97" y="22"/>
                  </a:cubicBezTo>
                  <a:cubicBezTo>
                    <a:pt x="104" y="30"/>
                    <a:pt x="111" y="37"/>
                    <a:pt x="119" y="44"/>
                  </a:cubicBezTo>
                  <a:cubicBezTo>
                    <a:pt x="126" y="50"/>
                    <a:pt x="133" y="54"/>
                    <a:pt x="141" y="58"/>
                  </a:cubicBezTo>
                  <a:cubicBezTo>
                    <a:pt x="148" y="61"/>
                    <a:pt x="171" y="66"/>
                    <a:pt x="163" y="66"/>
                  </a:cubicBezTo>
                  <a:cubicBezTo>
                    <a:pt x="153" y="66"/>
                    <a:pt x="144" y="61"/>
                    <a:pt x="134" y="58"/>
                  </a:cubicBezTo>
                  <a:cubicBezTo>
                    <a:pt x="119" y="54"/>
                    <a:pt x="90" y="44"/>
                    <a:pt x="90" y="44"/>
                  </a:cubicBezTo>
                  <a:cubicBezTo>
                    <a:pt x="106" y="82"/>
                    <a:pt x="111" y="90"/>
                    <a:pt x="148" y="102"/>
                  </a:cubicBezTo>
                  <a:cubicBezTo>
                    <a:pt x="175" y="97"/>
                    <a:pt x="202" y="93"/>
                    <a:pt x="229" y="87"/>
                  </a:cubicBezTo>
                  <a:cubicBezTo>
                    <a:pt x="237" y="85"/>
                    <a:pt x="248" y="87"/>
                    <a:pt x="251" y="80"/>
                  </a:cubicBezTo>
                  <a:cubicBezTo>
                    <a:pt x="255" y="71"/>
                    <a:pt x="250" y="58"/>
                    <a:pt x="243" y="51"/>
                  </a:cubicBezTo>
                  <a:cubicBezTo>
                    <a:pt x="236" y="44"/>
                    <a:pt x="224" y="46"/>
                    <a:pt x="214" y="44"/>
                  </a:cubicBezTo>
                  <a:cubicBezTo>
                    <a:pt x="229" y="91"/>
                    <a:pt x="202" y="75"/>
                    <a:pt x="178" y="58"/>
                  </a:cubicBezTo>
                  <a:cubicBezTo>
                    <a:pt x="164" y="20"/>
                    <a:pt x="162" y="36"/>
                    <a:pt x="221" y="36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Content Placeholder 1"/>
          <p:cNvSpPr txBox="1">
            <a:spLocks/>
          </p:cNvSpPr>
          <p:nvPr/>
        </p:nvSpPr>
        <p:spPr>
          <a:xfrm>
            <a:off x="457199" y="4762560"/>
            <a:ext cx="8537389" cy="1768178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>
                <a:latin typeface="Myriad Pro" pitchFamily="34" charset="0"/>
                <a:sym typeface="Helvetica" pitchFamily="2" charset="0"/>
              </a:rPr>
              <a:t>1. The executed contract is sent to the current servicer to prepare the transfer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documents;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i.e. assignments, </a:t>
            </a:r>
            <a:r>
              <a:rPr lang="en-US" sz="2400" dirty="0" err="1">
                <a:latin typeface="Myriad Pro" pitchFamily="34" charset="0"/>
                <a:sym typeface="Helvetica" pitchFamily="2" charset="0"/>
              </a:rPr>
              <a:t>allonges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, and any related documents.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06751" y="1891055"/>
            <a:ext cx="3028057" cy="2702018"/>
            <a:chOff x="4414391" y="2697474"/>
            <a:chExt cx="3028057" cy="2702018"/>
          </a:xfrm>
        </p:grpSpPr>
        <p:pic>
          <p:nvPicPr>
            <p:cNvPr id="23" name="Picture 22" descr="Bank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391" y="2697474"/>
              <a:ext cx="3028057" cy="233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3" descr="ColonialLogo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105" y="2894863"/>
              <a:ext cx="719482" cy="715370"/>
            </a:xfrm>
            <a:prstGeom prst="rect">
              <a:avLst/>
            </a:prstGeom>
          </p:spPr>
        </p:pic>
        <p:pic>
          <p:nvPicPr>
            <p:cNvPr id="25" name="Picture 24" descr="ColonialFundingGroupLogo6-14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3" r="2280"/>
            <a:stretch/>
          </p:blipFill>
          <p:spPr>
            <a:xfrm>
              <a:off x="4414391" y="4746179"/>
              <a:ext cx="2855507" cy="653313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6429794" y="1580830"/>
            <a:ext cx="2442681" cy="3222999"/>
            <a:chOff x="6444129" y="1700774"/>
            <a:chExt cx="2442681" cy="3489544"/>
          </a:xfrm>
        </p:grpSpPr>
        <p:pic>
          <p:nvPicPr>
            <p:cNvPr id="17" name="Picture 16" descr="Hedgefund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129" y="1700774"/>
              <a:ext cx="2442681" cy="3489544"/>
            </a:xfrm>
            <a:prstGeom prst="rect">
              <a:avLst/>
            </a:prstGeom>
          </p:spPr>
        </p:pic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6748928" y="1967319"/>
              <a:ext cx="1827306" cy="892552"/>
            </a:xfrm>
            <a:prstGeom prst="rect">
              <a:avLst/>
            </a:prstGeom>
            <a:solidFill>
              <a:srgbClr val="D3D1BD"/>
            </a:solidFill>
            <a:ln w="25400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>
              <a:lvl1pPr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algn="ctr" eaLnBrk="1">
                <a:spcBef>
                  <a:spcPct val="50000"/>
                </a:spcBef>
              </a:pPr>
              <a: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  <a:t>Servicing</a:t>
              </a:r>
              <a:b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</a:br>
              <a: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  <a:t>Company</a:t>
              </a:r>
              <a:endParaRPr lang="en-US" sz="2600" b="1" dirty="0">
                <a:solidFill>
                  <a:schemeClr val="tx1"/>
                </a:solidFill>
                <a:latin typeface="Arial Narrow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3413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4184 -0.00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20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65463"/>
            <a:ext cx="8229600" cy="1395507"/>
          </a:xfrm>
        </p:spPr>
        <p:txBody>
          <a:bodyPr/>
          <a:lstStyle/>
          <a:p>
            <a:r>
              <a:rPr lang="en-US" b="1" dirty="0" smtClean="0"/>
              <a:t>Post Closing Process</a:t>
            </a:r>
            <a:endParaRPr lang="en-US" b="1" dirty="0"/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74493" y="4728653"/>
            <a:ext cx="208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Purchaser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pic>
        <p:nvPicPr>
          <p:cNvPr id="12" name="Picture 5" descr="ManG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54" y="2488300"/>
            <a:ext cx="1320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ontent Placeholder 1"/>
          <p:cNvSpPr txBox="1">
            <a:spLocks/>
          </p:cNvSpPr>
          <p:nvPr/>
        </p:nvSpPr>
        <p:spPr>
          <a:xfrm>
            <a:off x="457200" y="5190319"/>
            <a:ext cx="8537389" cy="202173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2. Once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these documents are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completed,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the originals will be sent to the new purchaser for recording.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44129" y="1700774"/>
            <a:ext cx="2442681" cy="3489544"/>
            <a:chOff x="6444129" y="1700774"/>
            <a:chExt cx="2442681" cy="3489544"/>
          </a:xfrm>
        </p:grpSpPr>
        <p:pic>
          <p:nvPicPr>
            <p:cNvPr id="14" name="Picture 13" descr="Hedgefund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129" y="1700774"/>
              <a:ext cx="2442681" cy="3489544"/>
            </a:xfrm>
            <a:prstGeom prst="rect">
              <a:avLst/>
            </a:prstGeom>
          </p:spPr>
        </p:pic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6748928" y="1967319"/>
              <a:ext cx="1827306" cy="892552"/>
            </a:xfrm>
            <a:prstGeom prst="rect">
              <a:avLst/>
            </a:prstGeom>
            <a:solidFill>
              <a:srgbClr val="D3D1BD"/>
            </a:solidFill>
            <a:ln w="25400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>
              <a:lvl1pPr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algn="ctr" eaLnBrk="1">
                <a:spcBef>
                  <a:spcPct val="50000"/>
                </a:spcBef>
              </a:pPr>
              <a: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  <a:t>Servicing</a:t>
              </a:r>
              <a:b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</a:br>
              <a:r>
                <a:rPr lang="en-US" sz="2600" b="1" dirty="0" smtClean="0">
                  <a:solidFill>
                    <a:schemeClr val="tx1"/>
                  </a:solidFill>
                  <a:latin typeface="Arial Narrow" charset="0"/>
                </a:rPr>
                <a:t>Company</a:t>
              </a:r>
              <a:endParaRPr lang="en-US" sz="2600" b="1" dirty="0">
                <a:solidFill>
                  <a:schemeClr val="tx1"/>
                </a:solidFill>
                <a:latin typeface="Arial Narrow" charset="0"/>
              </a:endParaRPr>
            </a:p>
          </p:txBody>
        </p:sp>
      </p:grpSp>
      <p:pic>
        <p:nvPicPr>
          <p:cNvPr id="4" name="Picture 3" descr="TransferDocsGraph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468" y="1905000"/>
            <a:ext cx="412416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973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271 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ilboxGoodbyeLett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838" y="1841293"/>
            <a:ext cx="2530245" cy="244190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65463"/>
            <a:ext cx="8229600" cy="1395507"/>
          </a:xfrm>
        </p:spPr>
        <p:txBody>
          <a:bodyPr/>
          <a:lstStyle/>
          <a:p>
            <a:r>
              <a:rPr lang="en-US" b="1" dirty="0" smtClean="0"/>
              <a:t>Post Closing Process</a:t>
            </a:r>
            <a:endParaRPr lang="en-US" b="1" dirty="0"/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230845" y="4481899"/>
            <a:ext cx="2802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Home Buyer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386389" y="4876558"/>
            <a:ext cx="8537389" cy="205634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3. The current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s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ervicer executes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a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“goodbye letter” notifying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borrower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servicing will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be transferred to a new servicer.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This can take 30-45 days</a:t>
            </a:r>
            <a:endParaRPr lang="en-US" sz="2400" dirty="0">
              <a:latin typeface="Myriad Pro" pitchFamily="34" charset="0"/>
              <a:sym typeface="Helvetica" pitchFamily="2" charset="0"/>
            </a:endParaRPr>
          </a:p>
          <a:p>
            <a:pPr marL="0" indent="0">
              <a:buNone/>
              <a:defRPr/>
            </a:pPr>
            <a:endParaRPr lang="en-US" sz="2400" dirty="0">
              <a:latin typeface="Myriad Pro" pitchFamily="34" charset="0"/>
              <a:sym typeface="Helvetica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444129" y="1387013"/>
            <a:ext cx="2442681" cy="3489544"/>
            <a:chOff x="6444129" y="1700774"/>
            <a:chExt cx="2442681" cy="3489544"/>
          </a:xfrm>
        </p:grpSpPr>
        <p:pic>
          <p:nvPicPr>
            <p:cNvPr id="14" name="Picture 13" descr="Hedgefund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129" y="1700774"/>
              <a:ext cx="2442681" cy="3489544"/>
            </a:xfrm>
            <a:prstGeom prst="rect">
              <a:avLst/>
            </a:prstGeom>
          </p:spPr>
        </p:pic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6748928" y="1967319"/>
              <a:ext cx="1827306" cy="1384995"/>
            </a:xfrm>
            <a:prstGeom prst="rect">
              <a:avLst/>
            </a:prstGeom>
            <a:solidFill>
              <a:srgbClr val="D3D1BD"/>
            </a:solidFill>
            <a:ln w="25400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>
              <a:lvl1pPr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algn="ctr" eaLnBrk="1">
                <a:spcBef>
                  <a:spcPts val="1560"/>
                </a:spcBef>
              </a:pPr>
              <a:r>
                <a:rPr lang="en-US" sz="2800" b="1" dirty="0" smtClean="0">
                  <a:solidFill>
                    <a:schemeClr val="tx1"/>
                  </a:solidFill>
                  <a:latin typeface="Arial Narrow" charset="0"/>
                </a:rPr>
                <a:t>Former</a:t>
              </a:r>
              <a:br>
                <a:rPr lang="en-US" sz="2800" b="1" dirty="0" smtClean="0">
                  <a:solidFill>
                    <a:schemeClr val="tx1"/>
                  </a:solidFill>
                  <a:latin typeface="Arial Narrow" charset="0"/>
                </a:rPr>
              </a:br>
              <a:r>
                <a:rPr lang="en-US" sz="2800" b="1" dirty="0" smtClean="0">
                  <a:solidFill>
                    <a:schemeClr val="tx1"/>
                  </a:solidFill>
                  <a:latin typeface="Arial Narrow" charset="0"/>
                </a:rPr>
                <a:t>Servicing</a:t>
              </a:r>
              <a:br>
                <a:rPr lang="en-US" sz="2800" b="1" dirty="0" smtClean="0">
                  <a:solidFill>
                    <a:schemeClr val="tx1"/>
                  </a:solidFill>
                  <a:latin typeface="Arial Narrow" charset="0"/>
                </a:rPr>
              </a:br>
              <a:r>
                <a:rPr lang="en-US" sz="2800" b="1" dirty="0" smtClean="0">
                  <a:solidFill>
                    <a:schemeClr val="tx1"/>
                  </a:solidFill>
                  <a:latin typeface="Arial Narrow" charset="0"/>
                </a:rPr>
                <a:t>Company</a:t>
              </a:r>
              <a:endParaRPr lang="en-US" sz="2800" b="1" dirty="0">
                <a:solidFill>
                  <a:schemeClr val="tx1"/>
                </a:solidFill>
                <a:latin typeface="Arial Narrow" charset="0"/>
              </a:endParaRPr>
            </a:p>
          </p:txBody>
        </p:sp>
      </p:grpSp>
      <p:pic>
        <p:nvPicPr>
          <p:cNvPr id="11" name="Picture 8" descr="ManR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00" y="1798967"/>
            <a:ext cx="138176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GoodbyeletterGraphi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824" y="2466880"/>
            <a:ext cx="3421932" cy="240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53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8.88889E-6 L -0.30069 -0.14606 " pathEditMode="relative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4831" y="-139616"/>
            <a:ext cx="8229600" cy="1395507"/>
          </a:xfrm>
        </p:spPr>
        <p:txBody>
          <a:bodyPr/>
          <a:lstStyle/>
          <a:p>
            <a:r>
              <a:rPr lang="en-US" b="1" dirty="0" smtClean="0"/>
              <a:t>Post Closing Process</a:t>
            </a:r>
            <a:endParaRPr lang="en-US" b="1" dirty="0"/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406916" y="5185443"/>
            <a:ext cx="8537389" cy="165393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4.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Colonial Funding Group will notify the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custodian  (Orion)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of the file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to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forward the original file to the new purchaser.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33601" y="2488300"/>
            <a:ext cx="3028057" cy="2702018"/>
            <a:chOff x="4414391" y="2697474"/>
            <a:chExt cx="3028057" cy="2702018"/>
          </a:xfrm>
        </p:grpSpPr>
        <p:pic>
          <p:nvPicPr>
            <p:cNvPr id="23" name="Picture 22" descr="Bank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391" y="2697474"/>
              <a:ext cx="3028057" cy="233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3" descr="ColonialLogoIcon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105" y="2894863"/>
              <a:ext cx="719482" cy="715370"/>
            </a:xfrm>
            <a:prstGeom prst="rect">
              <a:avLst/>
            </a:prstGeom>
          </p:spPr>
        </p:pic>
        <p:pic>
          <p:nvPicPr>
            <p:cNvPr id="25" name="Picture 24" descr="ColonialFundingGroupLogo6-14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3" r="2280"/>
            <a:stretch/>
          </p:blipFill>
          <p:spPr>
            <a:xfrm>
              <a:off x="4414391" y="4746179"/>
              <a:ext cx="2855507" cy="653313"/>
            </a:xfrm>
            <a:prstGeom prst="rect">
              <a:avLst/>
            </a:prstGeom>
          </p:spPr>
        </p:pic>
      </p:grpSp>
      <p:pic>
        <p:nvPicPr>
          <p:cNvPr id="17" name="Picture 16" descr="Hedgefun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423" y="1700774"/>
            <a:ext cx="2442681" cy="3489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601" y="3705410"/>
            <a:ext cx="2515575" cy="584776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BE7"/>
                </a:solidFill>
              </a:rPr>
              <a:t>Notification</a:t>
            </a:r>
            <a:endParaRPr lang="en-US" sz="3200" b="1" dirty="0">
              <a:solidFill>
                <a:srgbClr val="FFFBE7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90056" y="2832057"/>
            <a:ext cx="2617694" cy="1773873"/>
            <a:chOff x="3490056" y="2832057"/>
            <a:chExt cx="2617694" cy="1773873"/>
          </a:xfrm>
        </p:grpSpPr>
        <p:pic>
          <p:nvPicPr>
            <p:cNvPr id="6" name="Picture 5" descr="FileFolder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0056" y="2832057"/>
              <a:ext cx="2617694" cy="177387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835400" y="3541059"/>
              <a:ext cx="18273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Original File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500556" y="2458528"/>
            <a:ext cx="2082088" cy="2702018"/>
            <a:chOff x="6500556" y="2458528"/>
            <a:chExt cx="2082088" cy="2702018"/>
          </a:xfrm>
        </p:grpSpPr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6500556" y="4698881"/>
              <a:ext cx="20820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641350" indent="-6413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algn="ctr" eaLnBrk="1"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0D0D0D"/>
                  </a:solidFill>
                  <a:latin typeface="Trajan Pro" charset="0"/>
                  <a:cs typeface="Trajan Pro" charset="0"/>
                </a:rPr>
                <a:t>Purchaser</a:t>
              </a:r>
              <a:endParaRPr lang="en-US" sz="2400" b="1" dirty="0">
                <a:solidFill>
                  <a:srgbClr val="0D0D0D"/>
                </a:solidFill>
                <a:latin typeface="Trajan Pro" charset="0"/>
                <a:cs typeface="Trajan Pro" charset="0"/>
              </a:endParaRPr>
            </a:p>
          </p:txBody>
        </p:sp>
        <p:pic>
          <p:nvPicPr>
            <p:cNvPr id="19" name="Picture 5" descr="ManGreen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2417" y="2458528"/>
              <a:ext cx="1320800" cy="227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" name="logo" descr="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925" y="1249101"/>
            <a:ext cx="1987255" cy="11811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790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34479 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4.44444E-6 L 0.28976 -0.00648 " pathEditMode="relative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533400" y="1066800"/>
            <a:ext cx="8001000" cy="426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0" i="0" kern="1200">
                <a:solidFill>
                  <a:schemeClr val="tx1"/>
                </a:solidFill>
                <a:latin typeface="Myriad Pro"/>
                <a:ea typeface="+mn-ea"/>
                <a:cs typeface="Myriad Pr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/>
              <a:t>The first Thursday of each month is </a:t>
            </a:r>
            <a:r>
              <a:rPr lang="en-US" sz="2400" b="1" dirty="0"/>
              <a:t>"Titanium Thursday."</a:t>
            </a:r>
            <a:r>
              <a:rPr lang="en-US" sz="2400" dirty="0"/>
              <a:t> A new tape of "fresh" assets will be uploaded on the member site for all Titanium students to review for purchase on a first come, first serve basis. </a:t>
            </a:r>
          </a:p>
          <a:p>
            <a:pPr lvl="0"/>
            <a:r>
              <a:rPr lang="en-US" sz="2400" dirty="0"/>
              <a:t>On the following Wednesday, any unsold assets are uploaded for the Diamond and Platinum Mentor Students to review for purchase on a first come, first serve basis. </a:t>
            </a:r>
          </a:p>
          <a:p>
            <a:pPr lvl="0"/>
            <a:r>
              <a:rPr lang="en-US" sz="2400" dirty="0"/>
              <a:t>Assets may be released at other times during the month, but at any time you can email our </a:t>
            </a:r>
            <a:r>
              <a:rPr lang="en-US" sz="2400" b="1" dirty="0"/>
              <a:t>Trade Desk</a:t>
            </a:r>
            <a:r>
              <a:rPr lang="en-US" sz="2400" dirty="0"/>
              <a:t> at </a:t>
            </a:r>
            <a:r>
              <a:rPr lang="en-US" sz="2400" u="sng" dirty="0">
                <a:hlinkClick r:id="rId2"/>
              </a:rPr>
              <a:t>tradedesk@colonialfundinggroup.com</a:t>
            </a:r>
            <a:r>
              <a:rPr lang="en-US" sz="2400" dirty="0"/>
              <a:t> and request a list of available assets. 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962703" y="236262"/>
            <a:ext cx="7739529" cy="126919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pPr>
              <a:lnSpc>
                <a:spcPts val="5480"/>
              </a:lnSpc>
              <a:defRPr/>
            </a:pPr>
            <a:r>
              <a:rPr lang="en-US" b="1" dirty="0" smtClean="0">
                <a:sym typeface="Arial" pitchFamily="34" charset="0"/>
              </a:rPr>
              <a:t>Bidding on Assets</a:t>
            </a:r>
            <a:endParaRPr lang="en-US" b="1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2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300" b="1" smtClean="0"/>
              <a:t>		Making Offers	  	 </a:t>
            </a:r>
            <a:endParaRPr lang="en-US" sz="43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email to </a:t>
            </a:r>
            <a:r>
              <a:rPr lang="en-US" dirty="0" smtClean="0">
                <a:hlinkClick r:id="rId3"/>
              </a:rPr>
              <a:t>offering@colonialfundinggroup.com</a:t>
            </a:r>
            <a:endParaRPr lang="en-US" dirty="0" smtClean="0"/>
          </a:p>
          <a:p>
            <a:r>
              <a:rPr lang="en-US" dirty="0" smtClean="0"/>
              <a:t>Subject Line should include the Asset ID #</a:t>
            </a:r>
          </a:p>
          <a:p>
            <a:r>
              <a:rPr lang="en-US" dirty="0" smtClean="0"/>
              <a:t>Email content </a:t>
            </a:r>
            <a:r>
              <a:rPr lang="en-US" b="1" dirty="0" smtClean="0"/>
              <a:t>MUST</a:t>
            </a:r>
            <a:r>
              <a:rPr lang="en-US" dirty="0" smtClean="0"/>
              <a:t> include:</a:t>
            </a:r>
          </a:p>
          <a:p>
            <a:pPr lvl="1"/>
            <a:r>
              <a:rPr lang="en-US" dirty="0" smtClean="0"/>
              <a:t>Asset ID #</a:t>
            </a:r>
          </a:p>
          <a:p>
            <a:pPr lvl="1"/>
            <a:r>
              <a:rPr lang="en-US" dirty="0" smtClean="0"/>
              <a:t>Property Address</a:t>
            </a:r>
          </a:p>
          <a:p>
            <a:pPr lvl="1"/>
            <a:r>
              <a:rPr lang="en-US" dirty="0" smtClean="0"/>
              <a:t>Purchase Price as indicated on “tape”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4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45770" y="231006"/>
            <a:ext cx="7739529" cy="1269195"/>
          </a:xfrm>
        </p:spPr>
        <p:txBody>
          <a:bodyPr>
            <a:noAutofit/>
          </a:bodyPr>
          <a:lstStyle/>
          <a:p>
            <a:pPr algn="l">
              <a:lnSpc>
                <a:spcPts val="5480"/>
              </a:lnSpc>
              <a:defRPr/>
            </a:pPr>
            <a:r>
              <a:rPr lang="en-US" b="1" dirty="0" smtClean="0">
                <a:sym typeface="Arial" pitchFamily="34" charset="0"/>
              </a:rPr>
              <a:t>Offer Acceptance Process</a:t>
            </a:r>
            <a:endParaRPr lang="en-US" b="1" dirty="0">
              <a:sym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2523" y="5257800"/>
            <a:ext cx="8151019" cy="109579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800" dirty="0">
                <a:sym typeface="Helvetica" pitchFamily="2" charset="0"/>
              </a:rPr>
              <a:t>1. </a:t>
            </a:r>
            <a:r>
              <a:rPr lang="en-US" sz="2800" dirty="0">
                <a:latin typeface="Myriad Pro" pitchFamily="34" charset="0"/>
                <a:sym typeface="Helvetica" pitchFamily="2" charset="0"/>
              </a:rPr>
              <a:t>When an offer is accepted, the purchaser is notified of the approval by email</a:t>
            </a:r>
            <a:r>
              <a:rPr lang="en-US" sz="2800" dirty="0" smtClean="0">
                <a:latin typeface="Myriad Pro" pitchFamily="34" charset="0"/>
                <a:sym typeface="Helvetica" pitchFamily="2" charset="0"/>
              </a:rPr>
              <a:t>.</a:t>
            </a:r>
            <a:endParaRPr lang="en-US" sz="2800" dirty="0">
              <a:latin typeface="Myriad Pro" pitchFamily="34" charset="0"/>
              <a:sym typeface="Helvetica" pitchFamily="2" charset="0"/>
            </a:endParaRPr>
          </a:p>
        </p:txBody>
      </p:sp>
      <p:pic>
        <p:nvPicPr>
          <p:cNvPr id="4" name="Picture 3" descr="OfferLet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574" y="1447800"/>
            <a:ext cx="5155109" cy="4327928"/>
          </a:xfrm>
          <a:prstGeom prst="rect">
            <a:avLst/>
          </a:prstGeom>
        </p:spPr>
      </p:pic>
      <p:pic>
        <p:nvPicPr>
          <p:cNvPr id="5" name="Picture 4" descr="Approved-Stam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94" y="3365500"/>
            <a:ext cx="2282265" cy="1293283"/>
          </a:xfrm>
          <a:prstGeom prst="rect">
            <a:avLst/>
          </a:prstGeom>
        </p:spPr>
      </p:pic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6401454" y="4479850"/>
            <a:ext cx="208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Purchaser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pic>
        <p:nvPicPr>
          <p:cNvPr id="10" name="Picture 9" descr="email-icon-295x3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864" y="2833844"/>
            <a:ext cx="1529909" cy="1555840"/>
          </a:xfrm>
          <a:prstGeom prst="rect">
            <a:avLst/>
          </a:prstGeom>
        </p:spPr>
      </p:pic>
      <p:pic>
        <p:nvPicPr>
          <p:cNvPr id="9" name="Picture 5" descr="ManGree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102" y="2134596"/>
            <a:ext cx="1320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0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06546 -0.10394 C 0.079 -0.12732 0.09948 -0.13958 0.12101 -0.13958 C 0.14549 -0.13958 0.16528 -0.12732 0.179 -0.10394 L 0.24532 1.48148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7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376" y="265392"/>
            <a:ext cx="5653741" cy="5830608"/>
          </a:xfrm>
          <a:prstGeom prst="rect">
            <a:avLst/>
          </a:prstGeom>
          <a:solidFill>
            <a:srgbClr val="FFFB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08917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charset="0"/>
                <a:ea typeface="MS PGothic" charset="0"/>
              </a:rPr>
              <a:t>Purchaser </a:t>
            </a:r>
            <a:r>
              <a:rPr lang="en-US" b="1" dirty="0" smtClean="0">
                <a:latin typeface="Arial" charset="0"/>
                <a:ea typeface="MS PGothic" charset="0"/>
              </a:rPr>
              <a:t/>
            </a:r>
            <a:br>
              <a:rPr lang="en-US" b="1" dirty="0" smtClean="0">
                <a:latin typeface="Arial" charset="0"/>
                <a:ea typeface="MS PGothic" charset="0"/>
              </a:rPr>
            </a:br>
            <a:r>
              <a:rPr lang="en-US" b="1" u="sng" dirty="0" smtClean="0">
                <a:latin typeface="Arial" charset="0"/>
                <a:ea typeface="MS PGothic" charset="0"/>
              </a:rPr>
              <a:t>Information </a:t>
            </a:r>
            <a:r>
              <a:rPr lang="en-US" b="1" u="sng" dirty="0">
                <a:latin typeface="Arial" charset="0"/>
                <a:ea typeface="MS PGothic" charset="0"/>
              </a:rPr>
              <a:t>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Lucida Grande"/>
              <a:buChar char="✓"/>
              <a:defRPr/>
            </a:pPr>
            <a:r>
              <a:rPr lang="en-US" dirty="0">
                <a:latin typeface="Myriad Pro" pitchFamily="34" charset="0"/>
                <a:sym typeface="Helvetica" pitchFamily="2" charset="0"/>
              </a:rPr>
              <a:t>Loan #</a:t>
            </a:r>
          </a:p>
          <a:p>
            <a:pPr>
              <a:buFont typeface="Lucida Grande"/>
              <a:buChar char="✓"/>
              <a:defRPr/>
            </a:pPr>
            <a:r>
              <a:rPr lang="en-US" dirty="0">
                <a:latin typeface="Myriad Pro" pitchFamily="34" charset="0"/>
                <a:sym typeface="Helvetica" pitchFamily="2" charset="0"/>
              </a:rPr>
              <a:t>Purchase </a:t>
            </a:r>
            <a:r>
              <a:rPr lang="en-US" dirty="0" smtClean="0">
                <a:latin typeface="Myriad Pro" pitchFamily="34" charset="0"/>
                <a:sym typeface="Helvetica" pitchFamily="2" charset="0"/>
              </a:rPr>
              <a:t>Price</a:t>
            </a:r>
          </a:p>
          <a:p>
            <a:pPr>
              <a:buFont typeface="Lucida Grande"/>
              <a:buChar char="✓"/>
              <a:defRPr/>
            </a:pPr>
            <a:r>
              <a:rPr lang="en-US" dirty="0" smtClean="0">
                <a:latin typeface="Myriad Pro" pitchFamily="34" charset="0"/>
                <a:sym typeface="Helvetica" pitchFamily="2" charset="0"/>
              </a:rPr>
              <a:t>Property Address</a:t>
            </a:r>
            <a:endParaRPr lang="en-US" dirty="0">
              <a:latin typeface="Myriad Pro" pitchFamily="34" charset="0"/>
              <a:sym typeface="Helvetica" pitchFamily="2" charset="0"/>
            </a:endParaRPr>
          </a:p>
          <a:p>
            <a:pPr>
              <a:buFont typeface="Lucida Grande"/>
              <a:buChar char="✓"/>
              <a:defRPr/>
            </a:pPr>
            <a:r>
              <a:rPr lang="en-US" dirty="0" smtClean="0">
                <a:latin typeface="Myriad Pro" pitchFamily="34" charset="0"/>
                <a:sym typeface="Helvetica" pitchFamily="2" charset="0"/>
              </a:rPr>
              <a:t>Purchasing Entity </a:t>
            </a:r>
            <a:r>
              <a:rPr lang="en-US" dirty="0">
                <a:latin typeface="Myriad Pro" pitchFamily="34" charset="0"/>
                <a:sym typeface="Helvetica" pitchFamily="2" charset="0"/>
              </a:rPr>
              <a:t>Name</a:t>
            </a:r>
          </a:p>
          <a:p>
            <a:pPr>
              <a:buFont typeface="Lucida Grande"/>
              <a:buChar char="✓"/>
              <a:defRPr/>
            </a:pPr>
            <a:r>
              <a:rPr lang="en-US" dirty="0" smtClean="0">
                <a:latin typeface="Myriad Pro" pitchFamily="34" charset="0"/>
                <a:sym typeface="Helvetica" pitchFamily="2" charset="0"/>
              </a:rPr>
              <a:t>Purchasing Entity Address</a:t>
            </a:r>
            <a:endParaRPr lang="en-US" dirty="0">
              <a:latin typeface="Myriad Pro" pitchFamily="34" charset="0"/>
              <a:sym typeface="Helvetica" pitchFamily="2" charset="0"/>
            </a:endParaRPr>
          </a:p>
          <a:p>
            <a:pPr>
              <a:buFont typeface="Lucida Grande"/>
              <a:buChar char="✓"/>
              <a:defRPr/>
            </a:pPr>
            <a:r>
              <a:rPr lang="en-US" dirty="0">
                <a:latin typeface="Myriad Pro" pitchFamily="34" charset="0"/>
                <a:sym typeface="Helvetica" pitchFamily="2" charset="0"/>
              </a:rPr>
              <a:t>Telephone</a:t>
            </a:r>
          </a:p>
          <a:p>
            <a:pPr>
              <a:buFont typeface="Lucida Grande"/>
              <a:buChar char="✓"/>
              <a:defRPr/>
            </a:pPr>
            <a:r>
              <a:rPr lang="en-US" dirty="0">
                <a:latin typeface="Myriad Pro" pitchFamily="34" charset="0"/>
                <a:sym typeface="Helvetica" pitchFamily="2" charset="0"/>
              </a:rPr>
              <a:t>Email Address</a:t>
            </a:r>
          </a:p>
          <a:p>
            <a:pPr>
              <a:buFont typeface="Lucida Grande"/>
              <a:buChar char="✓"/>
              <a:defRPr/>
            </a:pPr>
            <a:r>
              <a:rPr lang="en-US" dirty="0" smtClean="0">
                <a:latin typeface="Myriad Pro" pitchFamily="34" charset="0"/>
                <a:sym typeface="Helvetica" pitchFamily="2" charset="0"/>
              </a:rPr>
              <a:t>Is this purchase </a:t>
            </a:r>
            <a:r>
              <a:rPr lang="en-US" dirty="0">
                <a:latin typeface="Myriad Pro" pitchFamily="34" charset="0"/>
                <a:sym typeface="Helvetica" pitchFamily="2" charset="0"/>
              </a:rPr>
              <a:t>with your IRA</a:t>
            </a:r>
            <a:r>
              <a:rPr lang="en-US" dirty="0" smtClean="0">
                <a:latin typeface="Myriad Pro" pitchFamily="34" charset="0"/>
                <a:sym typeface="Helvetica" pitchFamily="2" charset="0"/>
              </a:rPr>
              <a:t>?</a:t>
            </a:r>
          </a:p>
          <a:p>
            <a:pPr lvl="1">
              <a:buFont typeface="Lucida Grande"/>
              <a:buChar char="✓"/>
              <a:defRPr/>
            </a:pPr>
            <a:r>
              <a:rPr lang="en-US" sz="2800" dirty="0" smtClean="0">
                <a:latin typeface="Myriad Pro" pitchFamily="34" charset="0"/>
                <a:sym typeface="Helvetica" pitchFamily="2" charset="0"/>
              </a:rPr>
              <a:t>If yes: Ira Account #        </a:t>
            </a:r>
            <a:endParaRPr lang="en-US" sz="2800" dirty="0">
              <a:latin typeface="Myriad Pro" pitchFamily="34" charset="0"/>
              <a:sym typeface="Helvetica" pitchFamily="2" charset="0"/>
            </a:endParaRPr>
          </a:p>
          <a:p>
            <a:pPr>
              <a:defRPr/>
            </a:pPr>
            <a:endParaRPr lang="en-US" sz="1800" dirty="0">
              <a:sym typeface="Helvetica" pitchFamily="2" charset="0"/>
            </a:endParaRPr>
          </a:p>
          <a:p>
            <a:pPr>
              <a:defRPr/>
            </a:pPr>
            <a:endParaRPr lang="en-US" sz="1800" dirty="0">
              <a:sym typeface="Helvetica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600201"/>
            <a:ext cx="2438400" cy="3048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confirmation email will include a Purchaser’s Information Sheet for you to complete and return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97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376" y="265392"/>
            <a:ext cx="5653741" cy="5754408"/>
          </a:xfrm>
          <a:prstGeom prst="rect">
            <a:avLst/>
          </a:prstGeom>
          <a:solidFill>
            <a:srgbClr val="FFFB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Title 1"/>
          <p:cNvSpPr>
            <a:spLocks noGrp="1"/>
          </p:cNvSpPr>
          <p:nvPr>
            <p:ph type="title"/>
          </p:nvPr>
        </p:nvSpPr>
        <p:spPr>
          <a:xfrm>
            <a:off x="-875554" y="5334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charset="0"/>
                <a:ea typeface="MS PGothic" charset="0"/>
              </a:rPr>
              <a:t>Servicer </a:t>
            </a:r>
            <a:br>
              <a:rPr lang="en-US" b="1" dirty="0" smtClean="0">
                <a:latin typeface="Arial" charset="0"/>
                <a:ea typeface="MS PGothic" charset="0"/>
              </a:rPr>
            </a:br>
            <a:r>
              <a:rPr lang="en-US" b="1" u="sng" dirty="0" smtClean="0">
                <a:latin typeface="Arial" charset="0"/>
                <a:ea typeface="MS PGothic" charset="0"/>
              </a:rPr>
              <a:t>Information </a:t>
            </a:r>
            <a:endParaRPr lang="en-US" b="1" u="sng" dirty="0">
              <a:latin typeface="Arial" charset="0"/>
              <a:ea typeface="MS P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045882" y="1871978"/>
            <a:ext cx="5486400" cy="4543332"/>
          </a:xfrm>
        </p:spPr>
        <p:txBody>
          <a:bodyPr>
            <a:normAutofit/>
          </a:bodyPr>
          <a:lstStyle/>
          <a:p>
            <a:pPr>
              <a:buFont typeface="Lucida Grande"/>
              <a:buChar char="✓"/>
              <a:defRPr/>
            </a:pPr>
            <a:r>
              <a:rPr lang="en-US" sz="2400" dirty="0">
                <a:latin typeface="Myriad Pro" pitchFamily="34" charset="0"/>
                <a:sym typeface="Helvetica" pitchFamily="2" charset="0"/>
              </a:rPr>
              <a:t>Preferred Servicer</a:t>
            </a:r>
          </a:p>
          <a:p>
            <a:pPr>
              <a:buFont typeface="Lucida Grande"/>
              <a:buChar char="✓"/>
              <a:defRPr/>
            </a:pPr>
            <a:r>
              <a:rPr lang="en-US" sz="2400" dirty="0">
                <a:latin typeface="Myriad Pro" pitchFamily="34" charset="0"/>
                <a:sym typeface="Helvetica" pitchFamily="2" charset="0"/>
              </a:rPr>
              <a:t>Contact Name</a:t>
            </a:r>
          </a:p>
          <a:p>
            <a:pPr>
              <a:buFont typeface="Lucida Grande"/>
              <a:buChar char="✓"/>
              <a:defRPr/>
            </a:pPr>
            <a:r>
              <a:rPr lang="en-US" sz="2400" dirty="0">
                <a:latin typeface="Myriad Pro" pitchFamily="34" charset="0"/>
                <a:sym typeface="Helvetica" pitchFamily="2" charset="0"/>
              </a:rPr>
              <a:t>Address</a:t>
            </a:r>
          </a:p>
          <a:p>
            <a:pPr>
              <a:buFont typeface="Lucida Grande"/>
              <a:buChar char="✓"/>
              <a:defRPr/>
            </a:pPr>
            <a:r>
              <a:rPr lang="en-US" sz="2400" dirty="0">
                <a:latin typeface="Myriad Pro" pitchFamily="34" charset="0"/>
                <a:sym typeface="Helvetica" pitchFamily="2" charset="0"/>
              </a:rPr>
              <a:t>Telephone</a:t>
            </a:r>
          </a:p>
          <a:p>
            <a:pPr>
              <a:buFont typeface="Lucida Grande"/>
              <a:buChar char="✓"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Where do you want collateral files shipped?</a:t>
            </a:r>
          </a:p>
          <a:p>
            <a:pPr lvl="1">
              <a:buFont typeface="Lucida Grande"/>
              <a:buChar char="✓"/>
              <a:defRPr/>
            </a:pPr>
            <a:r>
              <a:rPr lang="en-US" sz="2000" dirty="0" smtClean="0">
                <a:latin typeface="Myriad Pro" pitchFamily="34" charset="0"/>
                <a:sym typeface="Helvetica" pitchFamily="2" charset="0"/>
              </a:rPr>
              <a:t>To servicer</a:t>
            </a:r>
          </a:p>
          <a:p>
            <a:pPr lvl="1">
              <a:buFont typeface="Lucida Grande"/>
              <a:buChar char="✓"/>
              <a:defRPr/>
            </a:pPr>
            <a:r>
              <a:rPr lang="en-US" sz="2000" dirty="0" smtClean="0">
                <a:latin typeface="Myriad Pro" pitchFamily="34" charset="0"/>
                <a:sym typeface="Helvetica" pitchFamily="2" charset="0"/>
              </a:rPr>
              <a:t>To purchasing entity </a:t>
            </a:r>
            <a:endParaRPr lang="en-US" sz="2000" dirty="0">
              <a:latin typeface="Myriad Pro" pitchFamily="34" charset="0"/>
              <a:sym typeface="Helvetica" pitchFamily="2" charset="0"/>
            </a:endParaRPr>
          </a:p>
          <a:p>
            <a:pPr marL="0" indent="0">
              <a:buNone/>
              <a:defRPr/>
            </a:pPr>
            <a:endParaRPr lang="en-US" sz="1800" dirty="0">
              <a:sym typeface="Helvetica" pitchFamily="2" charset="0"/>
            </a:endParaRPr>
          </a:p>
          <a:p>
            <a:pPr>
              <a:defRPr/>
            </a:pPr>
            <a:endParaRPr lang="en-US" sz="1800" dirty="0">
              <a:sym typeface="Helvetica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251345" y="1834279"/>
            <a:ext cx="2719295" cy="2331528"/>
            <a:chOff x="3003176" y="4019176"/>
            <a:chExt cx="2719295" cy="2331528"/>
          </a:xfrm>
        </p:grpSpPr>
        <p:sp>
          <p:nvSpPr>
            <p:cNvPr id="4" name="Folded Corner 3"/>
            <p:cNvSpPr/>
            <p:nvPr/>
          </p:nvSpPr>
          <p:spPr>
            <a:xfrm>
              <a:off x="3003176" y="4019176"/>
              <a:ext cx="2719295" cy="2196353"/>
            </a:xfrm>
            <a:prstGeom prst="foldedCorner">
              <a:avLst/>
            </a:prstGeom>
            <a:solidFill>
              <a:srgbClr val="FFFEA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25810" y="4150102"/>
              <a:ext cx="2614706" cy="2200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700" dirty="0" smtClean="0">
                  <a:solidFill>
                    <a:schemeClr val="tx1"/>
                  </a:solidFill>
                  <a:sym typeface="Helvetica" pitchFamily="2" charset="0"/>
                </a:rPr>
                <a:t>NOTE</a:t>
              </a:r>
              <a:r>
                <a:rPr lang="en-US" sz="1700" dirty="0">
                  <a:solidFill>
                    <a:schemeClr val="tx1"/>
                  </a:solidFill>
                  <a:sym typeface="Helvetica" pitchFamily="2" charset="0"/>
                </a:rPr>
                <a:t>: The new servicer information is critical, because it will be used by the current servicer to prepare the goodbye letters as required by RESPA.</a:t>
              </a:r>
              <a:endParaRPr lang="en-US" sz="1700" dirty="0">
                <a:solidFill>
                  <a:schemeClr val="tx1"/>
                </a:solidFill>
                <a:latin typeface="Myriad Pro" pitchFamily="34" charset="0"/>
                <a:sym typeface="Helvetica" pitchFamily="2" charset="0"/>
              </a:endParaRPr>
            </a:p>
            <a:p>
              <a:endParaRPr lang="en-US" sz="15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8944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4493" y="5029200"/>
            <a:ext cx="8352117" cy="1384995"/>
          </a:xfrm>
        </p:spPr>
        <p:txBody>
          <a:bodyPr wrap="square">
            <a:noAutofit/>
          </a:bodyPr>
          <a:lstStyle/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3.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Upon receipt of the purchaser/servicer Information Sheet, Colonial will prepare a purchase/sale agreement.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74493" y="4266988"/>
            <a:ext cx="208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Purchaser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91" y="-76200"/>
            <a:ext cx="8051962" cy="1395507"/>
          </a:xfrm>
        </p:spPr>
        <p:txBody>
          <a:bodyPr>
            <a:normAutofit/>
          </a:bodyPr>
          <a:lstStyle/>
          <a:p>
            <a:r>
              <a:rPr lang="en-US" b="1" dirty="0">
                <a:sym typeface="Arial" pitchFamily="34" charset="0"/>
              </a:rPr>
              <a:t>Offer Acceptance </a:t>
            </a:r>
            <a:r>
              <a:rPr lang="en-US" b="1" dirty="0" smtClean="0">
                <a:sym typeface="Arial" pitchFamily="34" charset="0"/>
              </a:rPr>
              <a:t>Process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50932" y="1742633"/>
            <a:ext cx="3577162" cy="3003176"/>
            <a:chOff x="-361537" y="2629648"/>
            <a:chExt cx="3577162" cy="3003176"/>
          </a:xfrm>
        </p:grpSpPr>
        <p:pic>
          <p:nvPicPr>
            <p:cNvPr id="7" name="Picture 6" descr="InfoSheetGraphic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1537" y="2629648"/>
              <a:ext cx="3577162" cy="300317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83610" y="3584164"/>
              <a:ext cx="1509059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b="0" dirty="0" smtClean="0">
                  <a:solidFill>
                    <a:schemeClr val="tx1"/>
                  </a:solidFill>
                </a:rPr>
                <a:t>Purchaser</a:t>
              </a:r>
            </a:p>
            <a:p>
              <a:pPr algn="ctr"/>
              <a:r>
                <a:rPr lang="en-US" sz="1600" b="0" dirty="0" smtClean="0">
                  <a:solidFill>
                    <a:schemeClr val="tx1"/>
                  </a:solidFill>
                </a:rPr>
                <a:t>Servicer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2" name="Picture 5" descr="ManG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37" y="1905000"/>
            <a:ext cx="1320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393531" y="1700783"/>
            <a:ext cx="3028057" cy="2702018"/>
            <a:chOff x="4414391" y="2697474"/>
            <a:chExt cx="3028057" cy="2702018"/>
          </a:xfrm>
        </p:grpSpPr>
        <p:pic>
          <p:nvPicPr>
            <p:cNvPr id="14" name="Picture 13" descr="Bank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391" y="2697474"/>
              <a:ext cx="3028057" cy="233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olonialLogoIcon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105" y="2894863"/>
              <a:ext cx="719482" cy="715370"/>
            </a:xfrm>
            <a:prstGeom prst="rect">
              <a:avLst/>
            </a:prstGeom>
          </p:spPr>
        </p:pic>
        <p:pic>
          <p:nvPicPr>
            <p:cNvPr id="18" name="Picture 17" descr="ColonialFundingGroupLogo6-14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3" r="2280"/>
            <a:stretch/>
          </p:blipFill>
          <p:spPr>
            <a:xfrm>
              <a:off x="4414391" y="4746179"/>
              <a:ext cx="2855507" cy="6533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610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39879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9083" y="4940326"/>
            <a:ext cx="8352117" cy="1384995"/>
          </a:xfrm>
        </p:spPr>
        <p:txBody>
          <a:bodyPr wrap="square">
            <a:noAutofit/>
          </a:bodyPr>
          <a:lstStyle/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4.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The purchase/sale agreement is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emailed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to the purchaser for them to execute and return to Colonial.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79007" y="4009236"/>
            <a:ext cx="208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Purchaser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9083" y="206"/>
            <a:ext cx="7879412" cy="1395507"/>
          </a:xfrm>
        </p:spPr>
        <p:txBody>
          <a:bodyPr>
            <a:normAutofit/>
          </a:bodyPr>
          <a:lstStyle/>
          <a:p>
            <a:r>
              <a:rPr lang="en-US" b="1" dirty="0">
                <a:sym typeface="Arial" pitchFamily="34" charset="0"/>
              </a:rPr>
              <a:t>Offer Acceptance </a:t>
            </a:r>
            <a:r>
              <a:rPr lang="en-US" b="1" dirty="0" smtClean="0">
                <a:sym typeface="Arial" pitchFamily="34" charset="0"/>
              </a:rPr>
              <a:t>Process</a:t>
            </a:r>
            <a:endParaRPr lang="en-US" dirty="0"/>
          </a:p>
        </p:txBody>
      </p:sp>
      <p:pic>
        <p:nvPicPr>
          <p:cNvPr id="12" name="Picture 5" descr="ManG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37" y="1524000"/>
            <a:ext cx="1320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481105" y="1508156"/>
            <a:ext cx="3028057" cy="2702018"/>
            <a:chOff x="4414391" y="2697474"/>
            <a:chExt cx="3028057" cy="2702018"/>
          </a:xfrm>
        </p:grpSpPr>
        <p:pic>
          <p:nvPicPr>
            <p:cNvPr id="14" name="Picture 13" descr="Bank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391" y="2697474"/>
              <a:ext cx="3028057" cy="233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olonialLogo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105" y="2894863"/>
              <a:ext cx="719482" cy="715370"/>
            </a:xfrm>
            <a:prstGeom prst="rect">
              <a:avLst/>
            </a:prstGeom>
          </p:spPr>
        </p:pic>
        <p:pic>
          <p:nvPicPr>
            <p:cNvPr id="18" name="Picture 17" descr="ColonialFundingGroupLogo6-14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3" r="2280"/>
            <a:stretch/>
          </p:blipFill>
          <p:spPr>
            <a:xfrm>
              <a:off x="4414391" y="4746179"/>
              <a:ext cx="2855507" cy="653313"/>
            </a:xfrm>
            <a:prstGeom prst="rect">
              <a:avLst/>
            </a:prstGeom>
          </p:spPr>
        </p:pic>
      </p:grpSp>
      <p:pic>
        <p:nvPicPr>
          <p:cNvPr id="3" name="Picture 2" descr="PurchaseAgreementGraphic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41" y="1395713"/>
            <a:ext cx="3857533" cy="3238559"/>
          </a:xfrm>
          <a:prstGeom prst="rect">
            <a:avLst/>
          </a:prstGeom>
        </p:spPr>
      </p:pic>
      <p:sp>
        <p:nvSpPr>
          <p:cNvPr id="15" name="Freeform 19"/>
          <p:cNvSpPr>
            <a:spLocks/>
          </p:cNvSpPr>
          <p:nvPr/>
        </p:nvSpPr>
        <p:spPr bwMode="auto">
          <a:xfrm>
            <a:off x="3733800" y="3832839"/>
            <a:ext cx="758864" cy="143008"/>
          </a:xfrm>
          <a:custGeom>
            <a:avLst/>
            <a:gdLst>
              <a:gd name="T0" fmla="*/ 2147483647 w 255"/>
              <a:gd name="T1" fmla="*/ 2147483647 h 102"/>
              <a:gd name="T2" fmla="*/ 2147483647 w 255"/>
              <a:gd name="T3" fmla="*/ 2147483647 h 102"/>
              <a:gd name="T4" fmla="*/ 2147483647 w 255"/>
              <a:gd name="T5" fmla="*/ 2147483647 h 102"/>
              <a:gd name="T6" fmla="*/ 2147483647 w 255"/>
              <a:gd name="T7" fmla="*/ 2147483647 h 102"/>
              <a:gd name="T8" fmla="*/ 2147483647 w 255"/>
              <a:gd name="T9" fmla="*/ 2147483647 h 102"/>
              <a:gd name="T10" fmla="*/ 2147483647 w 255"/>
              <a:gd name="T11" fmla="*/ 0 h 102"/>
              <a:gd name="T12" fmla="*/ 2147483647 w 255"/>
              <a:gd name="T13" fmla="*/ 2147483647 h 102"/>
              <a:gd name="T14" fmla="*/ 2147483647 w 255"/>
              <a:gd name="T15" fmla="*/ 2147483647 h 102"/>
              <a:gd name="T16" fmla="*/ 2147483647 w 255"/>
              <a:gd name="T17" fmla="*/ 2147483647 h 102"/>
              <a:gd name="T18" fmla="*/ 2147483647 w 255"/>
              <a:gd name="T19" fmla="*/ 2147483647 h 102"/>
              <a:gd name="T20" fmla="*/ 2147483647 w 255"/>
              <a:gd name="T21" fmla="*/ 2147483647 h 102"/>
              <a:gd name="T22" fmla="*/ 2147483647 w 255"/>
              <a:gd name="T23" fmla="*/ 2147483647 h 102"/>
              <a:gd name="T24" fmla="*/ 2147483647 w 255"/>
              <a:gd name="T25" fmla="*/ 2147483647 h 102"/>
              <a:gd name="T26" fmla="*/ 2147483647 w 255"/>
              <a:gd name="T27" fmla="*/ 2147483647 h 102"/>
              <a:gd name="T28" fmla="*/ 2147483647 w 255"/>
              <a:gd name="T29" fmla="*/ 2147483647 h 102"/>
              <a:gd name="T30" fmla="*/ 2147483647 w 255"/>
              <a:gd name="T31" fmla="*/ 2147483647 h 102"/>
              <a:gd name="T32" fmla="*/ 2147483647 w 255"/>
              <a:gd name="T33" fmla="*/ 2147483647 h 102"/>
              <a:gd name="T34" fmla="*/ 2147483647 w 255"/>
              <a:gd name="T35" fmla="*/ 2147483647 h 102"/>
              <a:gd name="T36" fmla="*/ 2147483647 w 255"/>
              <a:gd name="T37" fmla="*/ 2147483647 h 10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55"/>
              <a:gd name="T58" fmla="*/ 0 h 102"/>
              <a:gd name="T59" fmla="*/ 255 w 255"/>
              <a:gd name="T60" fmla="*/ 102 h 10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55" h="102">
                <a:moveTo>
                  <a:pt x="32" y="22"/>
                </a:moveTo>
                <a:cubicBezTo>
                  <a:pt x="28" y="30"/>
                  <a:pt x="0" y="68"/>
                  <a:pt x="24" y="80"/>
                </a:cubicBezTo>
                <a:cubicBezTo>
                  <a:pt x="32" y="84"/>
                  <a:pt x="38" y="70"/>
                  <a:pt x="46" y="66"/>
                </a:cubicBezTo>
                <a:cubicBezTo>
                  <a:pt x="53" y="63"/>
                  <a:pt x="61" y="61"/>
                  <a:pt x="68" y="58"/>
                </a:cubicBezTo>
                <a:cubicBezTo>
                  <a:pt x="71" y="46"/>
                  <a:pt x="73" y="34"/>
                  <a:pt x="76" y="22"/>
                </a:cubicBezTo>
                <a:cubicBezTo>
                  <a:pt x="78" y="15"/>
                  <a:pt x="75" y="0"/>
                  <a:pt x="83" y="0"/>
                </a:cubicBezTo>
                <a:cubicBezTo>
                  <a:pt x="92" y="0"/>
                  <a:pt x="91" y="15"/>
                  <a:pt x="97" y="22"/>
                </a:cubicBezTo>
                <a:cubicBezTo>
                  <a:pt x="104" y="30"/>
                  <a:pt x="111" y="37"/>
                  <a:pt x="119" y="44"/>
                </a:cubicBezTo>
                <a:cubicBezTo>
                  <a:pt x="126" y="50"/>
                  <a:pt x="133" y="54"/>
                  <a:pt x="141" y="58"/>
                </a:cubicBezTo>
                <a:cubicBezTo>
                  <a:pt x="148" y="61"/>
                  <a:pt x="171" y="66"/>
                  <a:pt x="163" y="66"/>
                </a:cubicBezTo>
                <a:cubicBezTo>
                  <a:pt x="153" y="66"/>
                  <a:pt x="144" y="61"/>
                  <a:pt x="134" y="58"/>
                </a:cubicBezTo>
                <a:cubicBezTo>
                  <a:pt x="119" y="54"/>
                  <a:pt x="90" y="44"/>
                  <a:pt x="90" y="44"/>
                </a:cubicBezTo>
                <a:cubicBezTo>
                  <a:pt x="106" y="82"/>
                  <a:pt x="111" y="90"/>
                  <a:pt x="148" y="102"/>
                </a:cubicBezTo>
                <a:cubicBezTo>
                  <a:pt x="175" y="97"/>
                  <a:pt x="202" y="93"/>
                  <a:pt x="229" y="87"/>
                </a:cubicBezTo>
                <a:cubicBezTo>
                  <a:pt x="237" y="85"/>
                  <a:pt x="248" y="87"/>
                  <a:pt x="251" y="80"/>
                </a:cubicBezTo>
                <a:cubicBezTo>
                  <a:pt x="255" y="71"/>
                  <a:pt x="250" y="58"/>
                  <a:pt x="243" y="51"/>
                </a:cubicBezTo>
                <a:cubicBezTo>
                  <a:pt x="236" y="44"/>
                  <a:pt x="224" y="46"/>
                  <a:pt x="214" y="44"/>
                </a:cubicBezTo>
                <a:cubicBezTo>
                  <a:pt x="229" y="91"/>
                  <a:pt x="202" y="75"/>
                  <a:pt x="178" y="58"/>
                </a:cubicBezTo>
                <a:cubicBezTo>
                  <a:pt x="164" y="20"/>
                  <a:pt x="162" y="36"/>
                  <a:pt x="221" y="36"/>
                </a:cubicBez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05000" y="1395712"/>
            <a:ext cx="3857533" cy="3238559"/>
            <a:chOff x="2010993" y="2728526"/>
            <a:chExt cx="3857533" cy="3238559"/>
          </a:xfrm>
        </p:grpSpPr>
        <p:pic>
          <p:nvPicPr>
            <p:cNvPr id="17" name="Picture 16" descr="PurchaseAgreementGraphic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993" y="2728526"/>
              <a:ext cx="3857533" cy="3238559"/>
            </a:xfrm>
            <a:prstGeom prst="rect">
              <a:avLst/>
            </a:prstGeom>
          </p:spPr>
        </p:pic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835605" y="5165653"/>
              <a:ext cx="758864" cy="143008"/>
            </a:xfrm>
            <a:custGeom>
              <a:avLst/>
              <a:gdLst>
                <a:gd name="T0" fmla="*/ 2147483647 w 255"/>
                <a:gd name="T1" fmla="*/ 2147483647 h 102"/>
                <a:gd name="T2" fmla="*/ 2147483647 w 255"/>
                <a:gd name="T3" fmla="*/ 2147483647 h 102"/>
                <a:gd name="T4" fmla="*/ 2147483647 w 255"/>
                <a:gd name="T5" fmla="*/ 2147483647 h 102"/>
                <a:gd name="T6" fmla="*/ 2147483647 w 255"/>
                <a:gd name="T7" fmla="*/ 2147483647 h 102"/>
                <a:gd name="T8" fmla="*/ 2147483647 w 255"/>
                <a:gd name="T9" fmla="*/ 2147483647 h 102"/>
                <a:gd name="T10" fmla="*/ 2147483647 w 255"/>
                <a:gd name="T11" fmla="*/ 0 h 102"/>
                <a:gd name="T12" fmla="*/ 2147483647 w 255"/>
                <a:gd name="T13" fmla="*/ 2147483647 h 102"/>
                <a:gd name="T14" fmla="*/ 2147483647 w 255"/>
                <a:gd name="T15" fmla="*/ 2147483647 h 102"/>
                <a:gd name="T16" fmla="*/ 2147483647 w 255"/>
                <a:gd name="T17" fmla="*/ 2147483647 h 102"/>
                <a:gd name="T18" fmla="*/ 2147483647 w 255"/>
                <a:gd name="T19" fmla="*/ 2147483647 h 102"/>
                <a:gd name="T20" fmla="*/ 2147483647 w 255"/>
                <a:gd name="T21" fmla="*/ 2147483647 h 102"/>
                <a:gd name="T22" fmla="*/ 2147483647 w 255"/>
                <a:gd name="T23" fmla="*/ 2147483647 h 102"/>
                <a:gd name="T24" fmla="*/ 2147483647 w 255"/>
                <a:gd name="T25" fmla="*/ 2147483647 h 102"/>
                <a:gd name="T26" fmla="*/ 2147483647 w 255"/>
                <a:gd name="T27" fmla="*/ 2147483647 h 102"/>
                <a:gd name="T28" fmla="*/ 2147483647 w 255"/>
                <a:gd name="T29" fmla="*/ 2147483647 h 102"/>
                <a:gd name="T30" fmla="*/ 2147483647 w 255"/>
                <a:gd name="T31" fmla="*/ 2147483647 h 102"/>
                <a:gd name="T32" fmla="*/ 2147483647 w 255"/>
                <a:gd name="T33" fmla="*/ 2147483647 h 102"/>
                <a:gd name="T34" fmla="*/ 2147483647 w 255"/>
                <a:gd name="T35" fmla="*/ 2147483647 h 102"/>
                <a:gd name="T36" fmla="*/ 2147483647 w 255"/>
                <a:gd name="T37" fmla="*/ 2147483647 h 1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5"/>
                <a:gd name="T58" fmla="*/ 0 h 102"/>
                <a:gd name="T59" fmla="*/ 255 w 255"/>
                <a:gd name="T60" fmla="*/ 102 h 1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5" h="102">
                  <a:moveTo>
                    <a:pt x="32" y="22"/>
                  </a:moveTo>
                  <a:cubicBezTo>
                    <a:pt x="28" y="30"/>
                    <a:pt x="0" y="68"/>
                    <a:pt x="24" y="80"/>
                  </a:cubicBezTo>
                  <a:cubicBezTo>
                    <a:pt x="32" y="84"/>
                    <a:pt x="38" y="70"/>
                    <a:pt x="46" y="66"/>
                  </a:cubicBezTo>
                  <a:cubicBezTo>
                    <a:pt x="53" y="63"/>
                    <a:pt x="61" y="61"/>
                    <a:pt x="68" y="58"/>
                  </a:cubicBezTo>
                  <a:cubicBezTo>
                    <a:pt x="71" y="46"/>
                    <a:pt x="73" y="34"/>
                    <a:pt x="76" y="22"/>
                  </a:cubicBezTo>
                  <a:cubicBezTo>
                    <a:pt x="78" y="15"/>
                    <a:pt x="75" y="0"/>
                    <a:pt x="83" y="0"/>
                  </a:cubicBezTo>
                  <a:cubicBezTo>
                    <a:pt x="92" y="0"/>
                    <a:pt x="91" y="15"/>
                    <a:pt x="97" y="22"/>
                  </a:cubicBezTo>
                  <a:cubicBezTo>
                    <a:pt x="104" y="30"/>
                    <a:pt x="111" y="37"/>
                    <a:pt x="119" y="44"/>
                  </a:cubicBezTo>
                  <a:cubicBezTo>
                    <a:pt x="126" y="50"/>
                    <a:pt x="133" y="54"/>
                    <a:pt x="141" y="58"/>
                  </a:cubicBezTo>
                  <a:cubicBezTo>
                    <a:pt x="148" y="61"/>
                    <a:pt x="171" y="66"/>
                    <a:pt x="163" y="66"/>
                  </a:cubicBezTo>
                  <a:cubicBezTo>
                    <a:pt x="153" y="66"/>
                    <a:pt x="144" y="61"/>
                    <a:pt x="134" y="58"/>
                  </a:cubicBezTo>
                  <a:cubicBezTo>
                    <a:pt x="119" y="54"/>
                    <a:pt x="90" y="44"/>
                    <a:pt x="90" y="44"/>
                  </a:cubicBezTo>
                  <a:cubicBezTo>
                    <a:pt x="106" y="82"/>
                    <a:pt x="111" y="90"/>
                    <a:pt x="148" y="102"/>
                  </a:cubicBezTo>
                  <a:cubicBezTo>
                    <a:pt x="175" y="97"/>
                    <a:pt x="202" y="93"/>
                    <a:pt x="229" y="87"/>
                  </a:cubicBezTo>
                  <a:cubicBezTo>
                    <a:pt x="237" y="85"/>
                    <a:pt x="248" y="87"/>
                    <a:pt x="251" y="80"/>
                  </a:cubicBezTo>
                  <a:cubicBezTo>
                    <a:pt x="255" y="71"/>
                    <a:pt x="250" y="58"/>
                    <a:pt x="243" y="51"/>
                  </a:cubicBezTo>
                  <a:cubicBezTo>
                    <a:pt x="236" y="44"/>
                    <a:pt x="224" y="46"/>
                    <a:pt x="214" y="44"/>
                  </a:cubicBezTo>
                  <a:cubicBezTo>
                    <a:pt x="229" y="91"/>
                    <a:pt x="202" y="75"/>
                    <a:pt x="178" y="58"/>
                  </a:cubicBezTo>
                  <a:cubicBezTo>
                    <a:pt x="164" y="20"/>
                    <a:pt x="162" y="36"/>
                    <a:pt x="221" y="36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333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34635 -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0.34653 -1.11111E-6 " pathEditMode="relative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2322" y="4648200"/>
            <a:ext cx="8537389" cy="1827501"/>
          </a:xfrm>
        </p:spPr>
        <p:txBody>
          <a:bodyPr wrap="square">
            <a:noAutofit/>
          </a:bodyPr>
          <a:lstStyle/>
          <a:p>
            <a:pPr marL="0" indent="0">
              <a:buNone/>
              <a:defRPr/>
            </a:pP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5.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Once the executed purchase/sale agreement is received from the purchaser, Colonial </a:t>
            </a:r>
            <a:r>
              <a:rPr lang="en-US" sz="2400" dirty="0" smtClean="0">
                <a:latin typeface="Myriad Pro" pitchFamily="34" charset="0"/>
                <a:sym typeface="Helvetica" pitchFamily="2" charset="0"/>
              </a:rPr>
              <a:t>counter-signs and returns </a:t>
            </a:r>
            <a:r>
              <a:rPr lang="en-US" sz="2400" dirty="0">
                <a:latin typeface="Myriad Pro" pitchFamily="34" charset="0"/>
                <a:sym typeface="Helvetica" pitchFamily="2" charset="0"/>
              </a:rPr>
              <a:t>copy to the purchaser along with wiring instructions to complete the sale transaction.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45710" y="4018731"/>
            <a:ext cx="208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641350" indent="-6413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1pPr>
            <a:lvl2pPr marL="742950" indent="-28575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2pPr>
            <a:lvl3pPr marL="11430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3pPr>
            <a:lvl4pPr marL="16002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4pPr>
            <a:lvl5pPr marL="2057400" indent="-228600" eaLnBrk="0"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5pPr>
            <a:lvl6pPr marL="25146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6pPr>
            <a:lvl7pPr marL="29718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7pPr>
            <a:lvl8pPr marL="34290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8pPr>
            <a:lvl9pPr marL="3886200" indent="-228600" defTabSz="1625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  <a:sym typeface="Calibri" charset="0"/>
              </a:defRPr>
            </a:lvl9pPr>
          </a:lstStyle>
          <a:p>
            <a:pPr algn="ctr" eaLnBrk="1">
              <a:spcBef>
                <a:spcPct val="50000"/>
              </a:spcBef>
            </a:pPr>
            <a:r>
              <a:rPr lang="en-US" sz="2400" b="1" dirty="0" smtClean="0">
                <a:solidFill>
                  <a:srgbClr val="0D0D0D"/>
                </a:solidFill>
                <a:latin typeface="Trajan Pro" charset="0"/>
                <a:cs typeface="Trajan Pro" charset="0"/>
              </a:rPr>
              <a:t>Purchaser</a:t>
            </a:r>
            <a:endParaRPr lang="en-US" sz="2400" b="1" dirty="0">
              <a:solidFill>
                <a:srgbClr val="0D0D0D"/>
              </a:solidFill>
              <a:latin typeface="Trajan Pro" charset="0"/>
              <a:cs typeface="Trajan Pro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7879412" cy="1395507"/>
          </a:xfrm>
        </p:spPr>
        <p:txBody>
          <a:bodyPr>
            <a:normAutofit/>
          </a:bodyPr>
          <a:lstStyle/>
          <a:p>
            <a:r>
              <a:rPr lang="en-US" b="1" dirty="0">
                <a:sym typeface="Arial" pitchFamily="34" charset="0"/>
              </a:rPr>
              <a:t>Offer Acceptance </a:t>
            </a:r>
            <a:r>
              <a:rPr lang="en-US" b="1" dirty="0" smtClean="0">
                <a:sym typeface="Arial" pitchFamily="34" charset="0"/>
              </a:rPr>
              <a:t>Process</a:t>
            </a:r>
            <a:endParaRPr lang="en-US" dirty="0"/>
          </a:p>
        </p:txBody>
      </p:sp>
      <p:pic>
        <p:nvPicPr>
          <p:cNvPr id="12" name="Picture 5" descr="ManG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54" y="1624113"/>
            <a:ext cx="1320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481105" y="1849436"/>
            <a:ext cx="3028057" cy="2702018"/>
            <a:chOff x="4414391" y="2697474"/>
            <a:chExt cx="3028057" cy="2702018"/>
          </a:xfrm>
        </p:grpSpPr>
        <p:pic>
          <p:nvPicPr>
            <p:cNvPr id="14" name="Picture 13" descr="Bank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391" y="2697474"/>
              <a:ext cx="3028057" cy="233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olonialLogo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105" y="2894863"/>
              <a:ext cx="719482" cy="715370"/>
            </a:xfrm>
            <a:prstGeom prst="rect">
              <a:avLst/>
            </a:prstGeom>
          </p:spPr>
        </p:pic>
        <p:pic>
          <p:nvPicPr>
            <p:cNvPr id="18" name="Picture 17" descr="ColonialFundingGroupLogo6-14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3" r="2280"/>
            <a:stretch/>
          </p:blipFill>
          <p:spPr>
            <a:xfrm>
              <a:off x="4414391" y="4746179"/>
              <a:ext cx="2855507" cy="653313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5137055" y="1752600"/>
            <a:ext cx="3857533" cy="3238559"/>
            <a:chOff x="5077291" y="2399989"/>
            <a:chExt cx="3857533" cy="3238559"/>
          </a:xfrm>
        </p:grpSpPr>
        <p:pic>
          <p:nvPicPr>
            <p:cNvPr id="3" name="Picture 2" descr="PurchaseAgreementGraphic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7291" y="2399989"/>
              <a:ext cx="3857533" cy="3238559"/>
            </a:xfrm>
            <a:prstGeom prst="rect">
              <a:avLst/>
            </a:prstGeom>
          </p:spPr>
        </p:pic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947633" y="4845324"/>
              <a:ext cx="758864" cy="143008"/>
            </a:xfrm>
            <a:custGeom>
              <a:avLst/>
              <a:gdLst>
                <a:gd name="T0" fmla="*/ 2147483647 w 255"/>
                <a:gd name="T1" fmla="*/ 2147483647 h 102"/>
                <a:gd name="T2" fmla="*/ 2147483647 w 255"/>
                <a:gd name="T3" fmla="*/ 2147483647 h 102"/>
                <a:gd name="T4" fmla="*/ 2147483647 w 255"/>
                <a:gd name="T5" fmla="*/ 2147483647 h 102"/>
                <a:gd name="T6" fmla="*/ 2147483647 w 255"/>
                <a:gd name="T7" fmla="*/ 2147483647 h 102"/>
                <a:gd name="T8" fmla="*/ 2147483647 w 255"/>
                <a:gd name="T9" fmla="*/ 2147483647 h 102"/>
                <a:gd name="T10" fmla="*/ 2147483647 w 255"/>
                <a:gd name="T11" fmla="*/ 0 h 102"/>
                <a:gd name="T12" fmla="*/ 2147483647 w 255"/>
                <a:gd name="T13" fmla="*/ 2147483647 h 102"/>
                <a:gd name="T14" fmla="*/ 2147483647 w 255"/>
                <a:gd name="T15" fmla="*/ 2147483647 h 102"/>
                <a:gd name="T16" fmla="*/ 2147483647 w 255"/>
                <a:gd name="T17" fmla="*/ 2147483647 h 102"/>
                <a:gd name="T18" fmla="*/ 2147483647 w 255"/>
                <a:gd name="T19" fmla="*/ 2147483647 h 102"/>
                <a:gd name="T20" fmla="*/ 2147483647 w 255"/>
                <a:gd name="T21" fmla="*/ 2147483647 h 102"/>
                <a:gd name="T22" fmla="*/ 2147483647 w 255"/>
                <a:gd name="T23" fmla="*/ 2147483647 h 102"/>
                <a:gd name="T24" fmla="*/ 2147483647 w 255"/>
                <a:gd name="T25" fmla="*/ 2147483647 h 102"/>
                <a:gd name="T26" fmla="*/ 2147483647 w 255"/>
                <a:gd name="T27" fmla="*/ 2147483647 h 102"/>
                <a:gd name="T28" fmla="*/ 2147483647 w 255"/>
                <a:gd name="T29" fmla="*/ 2147483647 h 102"/>
                <a:gd name="T30" fmla="*/ 2147483647 w 255"/>
                <a:gd name="T31" fmla="*/ 2147483647 h 102"/>
                <a:gd name="T32" fmla="*/ 2147483647 w 255"/>
                <a:gd name="T33" fmla="*/ 2147483647 h 102"/>
                <a:gd name="T34" fmla="*/ 2147483647 w 255"/>
                <a:gd name="T35" fmla="*/ 2147483647 h 102"/>
                <a:gd name="T36" fmla="*/ 2147483647 w 255"/>
                <a:gd name="T37" fmla="*/ 2147483647 h 1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5"/>
                <a:gd name="T58" fmla="*/ 0 h 102"/>
                <a:gd name="T59" fmla="*/ 255 w 255"/>
                <a:gd name="T60" fmla="*/ 102 h 1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5" h="102">
                  <a:moveTo>
                    <a:pt x="32" y="22"/>
                  </a:moveTo>
                  <a:cubicBezTo>
                    <a:pt x="28" y="30"/>
                    <a:pt x="0" y="68"/>
                    <a:pt x="24" y="80"/>
                  </a:cubicBezTo>
                  <a:cubicBezTo>
                    <a:pt x="32" y="84"/>
                    <a:pt x="38" y="70"/>
                    <a:pt x="46" y="66"/>
                  </a:cubicBezTo>
                  <a:cubicBezTo>
                    <a:pt x="53" y="63"/>
                    <a:pt x="61" y="61"/>
                    <a:pt x="68" y="58"/>
                  </a:cubicBezTo>
                  <a:cubicBezTo>
                    <a:pt x="71" y="46"/>
                    <a:pt x="73" y="34"/>
                    <a:pt x="76" y="22"/>
                  </a:cubicBezTo>
                  <a:cubicBezTo>
                    <a:pt x="78" y="15"/>
                    <a:pt x="75" y="0"/>
                    <a:pt x="83" y="0"/>
                  </a:cubicBezTo>
                  <a:cubicBezTo>
                    <a:pt x="92" y="0"/>
                    <a:pt x="91" y="15"/>
                    <a:pt x="97" y="22"/>
                  </a:cubicBezTo>
                  <a:cubicBezTo>
                    <a:pt x="104" y="30"/>
                    <a:pt x="111" y="37"/>
                    <a:pt x="119" y="44"/>
                  </a:cubicBezTo>
                  <a:cubicBezTo>
                    <a:pt x="126" y="50"/>
                    <a:pt x="133" y="54"/>
                    <a:pt x="141" y="58"/>
                  </a:cubicBezTo>
                  <a:cubicBezTo>
                    <a:pt x="148" y="61"/>
                    <a:pt x="171" y="66"/>
                    <a:pt x="163" y="66"/>
                  </a:cubicBezTo>
                  <a:cubicBezTo>
                    <a:pt x="153" y="66"/>
                    <a:pt x="144" y="61"/>
                    <a:pt x="134" y="58"/>
                  </a:cubicBezTo>
                  <a:cubicBezTo>
                    <a:pt x="119" y="54"/>
                    <a:pt x="90" y="44"/>
                    <a:pt x="90" y="44"/>
                  </a:cubicBezTo>
                  <a:cubicBezTo>
                    <a:pt x="106" y="82"/>
                    <a:pt x="111" y="90"/>
                    <a:pt x="148" y="102"/>
                  </a:cubicBezTo>
                  <a:cubicBezTo>
                    <a:pt x="175" y="97"/>
                    <a:pt x="202" y="93"/>
                    <a:pt x="229" y="87"/>
                  </a:cubicBezTo>
                  <a:cubicBezTo>
                    <a:pt x="237" y="85"/>
                    <a:pt x="248" y="87"/>
                    <a:pt x="251" y="80"/>
                  </a:cubicBezTo>
                  <a:cubicBezTo>
                    <a:pt x="255" y="71"/>
                    <a:pt x="250" y="58"/>
                    <a:pt x="243" y="51"/>
                  </a:cubicBezTo>
                  <a:cubicBezTo>
                    <a:pt x="236" y="44"/>
                    <a:pt x="224" y="46"/>
                    <a:pt x="214" y="44"/>
                  </a:cubicBezTo>
                  <a:cubicBezTo>
                    <a:pt x="229" y="91"/>
                    <a:pt x="202" y="75"/>
                    <a:pt x="178" y="58"/>
                  </a:cubicBezTo>
                  <a:cubicBezTo>
                    <a:pt x="164" y="20"/>
                    <a:pt x="162" y="36"/>
                    <a:pt x="221" y="36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Freeform 19"/>
          <p:cNvSpPr>
            <a:spLocks/>
          </p:cNvSpPr>
          <p:nvPr/>
        </p:nvSpPr>
        <p:spPr bwMode="auto">
          <a:xfrm>
            <a:off x="6190266" y="4197935"/>
            <a:ext cx="758864" cy="143008"/>
          </a:xfrm>
          <a:custGeom>
            <a:avLst/>
            <a:gdLst>
              <a:gd name="T0" fmla="*/ 2147483647 w 255"/>
              <a:gd name="T1" fmla="*/ 2147483647 h 102"/>
              <a:gd name="T2" fmla="*/ 2147483647 w 255"/>
              <a:gd name="T3" fmla="*/ 2147483647 h 102"/>
              <a:gd name="T4" fmla="*/ 2147483647 w 255"/>
              <a:gd name="T5" fmla="*/ 2147483647 h 102"/>
              <a:gd name="T6" fmla="*/ 2147483647 w 255"/>
              <a:gd name="T7" fmla="*/ 2147483647 h 102"/>
              <a:gd name="T8" fmla="*/ 2147483647 w 255"/>
              <a:gd name="T9" fmla="*/ 2147483647 h 102"/>
              <a:gd name="T10" fmla="*/ 2147483647 w 255"/>
              <a:gd name="T11" fmla="*/ 0 h 102"/>
              <a:gd name="T12" fmla="*/ 2147483647 w 255"/>
              <a:gd name="T13" fmla="*/ 2147483647 h 102"/>
              <a:gd name="T14" fmla="*/ 2147483647 w 255"/>
              <a:gd name="T15" fmla="*/ 2147483647 h 102"/>
              <a:gd name="T16" fmla="*/ 2147483647 w 255"/>
              <a:gd name="T17" fmla="*/ 2147483647 h 102"/>
              <a:gd name="T18" fmla="*/ 2147483647 w 255"/>
              <a:gd name="T19" fmla="*/ 2147483647 h 102"/>
              <a:gd name="T20" fmla="*/ 2147483647 w 255"/>
              <a:gd name="T21" fmla="*/ 2147483647 h 102"/>
              <a:gd name="T22" fmla="*/ 2147483647 w 255"/>
              <a:gd name="T23" fmla="*/ 2147483647 h 102"/>
              <a:gd name="T24" fmla="*/ 2147483647 w 255"/>
              <a:gd name="T25" fmla="*/ 2147483647 h 102"/>
              <a:gd name="T26" fmla="*/ 2147483647 w 255"/>
              <a:gd name="T27" fmla="*/ 2147483647 h 102"/>
              <a:gd name="T28" fmla="*/ 2147483647 w 255"/>
              <a:gd name="T29" fmla="*/ 2147483647 h 102"/>
              <a:gd name="T30" fmla="*/ 2147483647 w 255"/>
              <a:gd name="T31" fmla="*/ 2147483647 h 102"/>
              <a:gd name="T32" fmla="*/ 2147483647 w 255"/>
              <a:gd name="T33" fmla="*/ 2147483647 h 102"/>
              <a:gd name="T34" fmla="*/ 2147483647 w 255"/>
              <a:gd name="T35" fmla="*/ 2147483647 h 102"/>
              <a:gd name="T36" fmla="*/ 2147483647 w 255"/>
              <a:gd name="T37" fmla="*/ 2147483647 h 10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55"/>
              <a:gd name="T58" fmla="*/ 0 h 102"/>
              <a:gd name="T59" fmla="*/ 255 w 255"/>
              <a:gd name="T60" fmla="*/ 102 h 10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55" h="102">
                <a:moveTo>
                  <a:pt x="32" y="22"/>
                </a:moveTo>
                <a:cubicBezTo>
                  <a:pt x="28" y="30"/>
                  <a:pt x="0" y="68"/>
                  <a:pt x="24" y="80"/>
                </a:cubicBezTo>
                <a:cubicBezTo>
                  <a:pt x="32" y="84"/>
                  <a:pt x="38" y="70"/>
                  <a:pt x="46" y="66"/>
                </a:cubicBezTo>
                <a:cubicBezTo>
                  <a:pt x="53" y="63"/>
                  <a:pt x="61" y="61"/>
                  <a:pt x="68" y="58"/>
                </a:cubicBezTo>
                <a:cubicBezTo>
                  <a:pt x="71" y="46"/>
                  <a:pt x="73" y="34"/>
                  <a:pt x="76" y="22"/>
                </a:cubicBezTo>
                <a:cubicBezTo>
                  <a:pt x="78" y="15"/>
                  <a:pt x="75" y="0"/>
                  <a:pt x="83" y="0"/>
                </a:cubicBezTo>
                <a:cubicBezTo>
                  <a:pt x="92" y="0"/>
                  <a:pt x="91" y="15"/>
                  <a:pt x="97" y="22"/>
                </a:cubicBezTo>
                <a:cubicBezTo>
                  <a:pt x="104" y="30"/>
                  <a:pt x="111" y="37"/>
                  <a:pt x="119" y="44"/>
                </a:cubicBezTo>
                <a:cubicBezTo>
                  <a:pt x="126" y="50"/>
                  <a:pt x="133" y="54"/>
                  <a:pt x="141" y="58"/>
                </a:cubicBezTo>
                <a:cubicBezTo>
                  <a:pt x="148" y="61"/>
                  <a:pt x="171" y="66"/>
                  <a:pt x="163" y="66"/>
                </a:cubicBezTo>
                <a:cubicBezTo>
                  <a:pt x="153" y="66"/>
                  <a:pt x="144" y="61"/>
                  <a:pt x="134" y="58"/>
                </a:cubicBezTo>
                <a:cubicBezTo>
                  <a:pt x="119" y="54"/>
                  <a:pt x="90" y="44"/>
                  <a:pt x="90" y="44"/>
                </a:cubicBezTo>
                <a:cubicBezTo>
                  <a:pt x="106" y="82"/>
                  <a:pt x="111" y="90"/>
                  <a:pt x="148" y="102"/>
                </a:cubicBezTo>
                <a:cubicBezTo>
                  <a:pt x="175" y="97"/>
                  <a:pt x="202" y="93"/>
                  <a:pt x="229" y="87"/>
                </a:cubicBezTo>
                <a:cubicBezTo>
                  <a:pt x="237" y="85"/>
                  <a:pt x="248" y="87"/>
                  <a:pt x="251" y="80"/>
                </a:cubicBezTo>
                <a:cubicBezTo>
                  <a:pt x="255" y="71"/>
                  <a:pt x="250" y="58"/>
                  <a:pt x="243" y="51"/>
                </a:cubicBezTo>
                <a:cubicBezTo>
                  <a:pt x="236" y="44"/>
                  <a:pt x="224" y="46"/>
                  <a:pt x="214" y="44"/>
                </a:cubicBezTo>
                <a:cubicBezTo>
                  <a:pt x="229" y="91"/>
                  <a:pt x="202" y="75"/>
                  <a:pt x="178" y="58"/>
                </a:cubicBezTo>
                <a:cubicBezTo>
                  <a:pt x="164" y="20"/>
                  <a:pt x="162" y="36"/>
                  <a:pt x="221" y="36"/>
                </a:cubicBez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129510" y="1752599"/>
            <a:ext cx="3857533" cy="3238559"/>
            <a:chOff x="152400" y="961624"/>
            <a:chExt cx="3857533" cy="3238559"/>
          </a:xfrm>
        </p:grpSpPr>
        <p:pic>
          <p:nvPicPr>
            <p:cNvPr id="7" name="Picture 6" descr="WireTransferGraphic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961624"/>
              <a:ext cx="3857533" cy="323855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632704" y="3264743"/>
              <a:ext cx="129988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chemeClr val="tx1"/>
                  </a:solidFill>
                </a:rPr>
                <a:t>Instructions</a:t>
              </a:r>
              <a:endParaRPr lang="en-US" sz="15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819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23317E-7 L -0.35607 0.002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12" y="11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5607 0.00231 " pathEditMode="relative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4.81481E-6 L -0.33142 0.00138 " pathEditMode="relative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7420</TotalTime>
  <Words>486</Words>
  <Application>Microsoft Office PowerPoint</Application>
  <PresentationFormat>On-screen Show (4:3)</PresentationFormat>
  <Paragraphs>67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Buying Assets from the  CFG Trade Desk</vt:lpstr>
      <vt:lpstr>PowerPoint Presentation</vt:lpstr>
      <vt:lpstr>  Making Offers     </vt:lpstr>
      <vt:lpstr>Offer Acceptance Process</vt:lpstr>
      <vt:lpstr>Purchaser  Information Sheet</vt:lpstr>
      <vt:lpstr>Servicer  Information </vt:lpstr>
      <vt:lpstr>Offer Acceptance Process</vt:lpstr>
      <vt:lpstr>Offer Acceptance Process</vt:lpstr>
      <vt:lpstr>Offer Acceptance Process</vt:lpstr>
      <vt:lpstr>Post Closing Process</vt:lpstr>
      <vt:lpstr>Post Closing Process</vt:lpstr>
      <vt:lpstr>Post Closing Process</vt:lpstr>
      <vt:lpstr>Post Closing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 Speed</dc:creator>
  <cp:lastModifiedBy>Bob Repass</cp:lastModifiedBy>
  <cp:revision>423</cp:revision>
  <dcterms:created xsi:type="dcterms:W3CDTF">2014-06-09T16:25:19Z</dcterms:created>
  <dcterms:modified xsi:type="dcterms:W3CDTF">2015-07-13T21:38:55Z</dcterms:modified>
</cp:coreProperties>
</file>