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73" r:id="rId3"/>
    <p:sldId id="264" r:id="rId4"/>
    <p:sldId id="265" r:id="rId5"/>
    <p:sldId id="275" r:id="rId6"/>
    <p:sldId id="291" r:id="rId7"/>
    <p:sldId id="290" r:id="rId8"/>
    <p:sldId id="292" r:id="rId9"/>
    <p:sldId id="267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6600"/>
    <a:srgbClr val="FFE91D"/>
    <a:srgbClr val="FDFFD8"/>
    <a:srgbClr val="000000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92" autoAdjust="0"/>
    <p:restoredTop sz="94660"/>
  </p:normalViewPr>
  <p:slideViewPr>
    <p:cSldViewPr>
      <p:cViewPr>
        <p:scale>
          <a:sx n="66" d="100"/>
          <a:sy n="66" d="100"/>
        </p:scale>
        <p:origin x="-1284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97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4B5085B-4508-4CB9-8226-2B052631DD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1962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DEC896D-39D0-4BC3-B873-B059324BAF8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2383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7" name="Picture 7" descr="Slide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AC703DF-7632-4B01-AFDF-A84B1F5C6B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BFC77E-0BA1-49EC-B2FC-6FFE9DB6E4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DF0CE7-C8E1-476C-9E92-F08140C63E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FED271-504F-4E61-9123-5CD84B8D68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A09B1-835E-4C74-8B41-C9DAE240C6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75885-635D-4333-939C-97C04C2650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74CA26-0245-437F-A4D3-A3881482F5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4C95FC-4AF1-4BAD-BF82-DB49DF3A17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1EF09D-BE39-49C5-ABE1-76ED29022C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2DFFA4-6ECC-48FD-B139-BF3B397107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4909E-2ED6-4F91-AE0A-80A8E814B4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8873A94-BC33-4139-BE2B-1A50F43098B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Eurostile" pitchFamily="-11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Eurostile" pitchFamily="-11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Eurostile" pitchFamily="-11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Eurostile" pitchFamily="-112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Eurostile" pitchFamily="-112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Eurostile" pitchFamily="-112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Eurostile" pitchFamily="-112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Eurostile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34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34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3400" b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34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34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34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3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295400"/>
            <a:ext cx="7696200" cy="3581400"/>
          </a:xfrm>
        </p:spPr>
        <p:txBody>
          <a:bodyPr/>
          <a:lstStyle/>
          <a:p>
            <a:r>
              <a:rPr lang="en-US" sz="4800" dirty="0"/>
              <a:t>Legal Documents </a:t>
            </a:r>
            <a:r>
              <a:rPr lang="en-US" sz="4800" dirty="0" smtClean="0"/>
              <a:t>to Title Insurance</a:t>
            </a:r>
            <a:endParaRPr lang="en-US" dirty="0"/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2819400" y="4191000"/>
            <a:ext cx="3590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/>
              <a:t>By: Eddie Speed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14313" y="3508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685800" y="685800"/>
            <a:ext cx="7924800" cy="5257800"/>
          </a:xfrm>
          <a:prstGeom prst="plaque">
            <a:avLst>
              <a:gd name="adj" fmla="val 16667"/>
            </a:avLst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1143000" y="2209800"/>
            <a:ext cx="3200400" cy="4114800"/>
          </a:xfrm>
          <a:prstGeom prst="rect">
            <a:avLst/>
          </a:prstGeom>
          <a:solidFill>
            <a:srgbClr val="FFFFCC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60400" indent="-660400" algn="ctr" eaLnBrk="1" hangingPunct="1"/>
            <a:r>
              <a:rPr lang="en-US" sz="2500" b="1">
                <a:solidFill>
                  <a:srgbClr val="000000"/>
                </a:solidFill>
              </a:rPr>
              <a:t>Warranty Deed</a:t>
            </a:r>
          </a:p>
          <a:p>
            <a:pPr marL="660400" indent="-660400" algn="ctr" eaLnBrk="1" hangingPunct="1"/>
            <a:r>
              <a:rPr lang="en-US" sz="2000">
                <a:solidFill>
                  <a:srgbClr val="000000"/>
                </a:solidFill>
              </a:rPr>
              <a:t>Note/Deed of Trust or Mtg</a:t>
            </a:r>
            <a:endParaRPr lang="en-US" sz="2500">
              <a:solidFill>
                <a:srgbClr val="000000"/>
              </a:solidFill>
            </a:endParaRPr>
          </a:p>
          <a:p>
            <a:pPr marL="660400" indent="-660400" algn="ctr" eaLnBrk="1" hangingPunct="1"/>
            <a:r>
              <a:rPr lang="en-US" sz="2500">
                <a:solidFill>
                  <a:srgbClr val="000000"/>
                </a:solidFill>
              </a:rPr>
              <a:t>---------------------------</a:t>
            </a:r>
          </a:p>
          <a:p>
            <a:pPr marL="660400" indent="-660400" eaLnBrk="1" hangingPunct="1"/>
            <a:r>
              <a:rPr lang="en-US" sz="2500">
                <a:solidFill>
                  <a:srgbClr val="000000"/>
                </a:solidFill>
              </a:rPr>
              <a:t>Deed (title) is given to Buyer up front</a:t>
            </a:r>
          </a:p>
          <a:p>
            <a:pPr marL="660400" indent="-660400" algn="ctr" eaLnBrk="1" hangingPunct="1"/>
            <a:r>
              <a:rPr lang="en-US" sz="2500">
                <a:solidFill>
                  <a:srgbClr val="000000"/>
                </a:solidFill>
              </a:rPr>
              <a:t>---------------------------</a:t>
            </a:r>
          </a:p>
          <a:p>
            <a:pPr marL="660400" indent="-660400" eaLnBrk="1" hangingPunct="1"/>
            <a:r>
              <a:rPr lang="en-US" sz="2500">
                <a:solidFill>
                  <a:srgbClr val="000000"/>
                </a:solidFill>
              </a:rPr>
              <a:t>Buyer becomes record holder at the time of the sale</a:t>
            </a:r>
          </a:p>
          <a:p>
            <a:pPr marL="660400" indent="-660400" algn="ctr" eaLnBrk="1" hangingPunct="1"/>
            <a:endParaRPr lang="en-US" sz="2500">
              <a:solidFill>
                <a:srgbClr val="000000"/>
              </a:solidFill>
            </a:endParaRPr>
          </a:p>
          <a:p>
            <a:pPr marL="660400" indent="-660400" algn="ctr" eaLnBrk="1" hangingPunct="1"/>
            <a:endParaRPr lang="en-US" sz="2500">
              <a:solidFill>
                <a:srgbClr val="000000"/>
              </a:solidFill>
            </a:endParaRP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5257800" y="2209800"/>
            <a:ext cx="3276600" cy="4114800"/>
          </a:xfrm>
          <a:prstGeom prst="rect">
            <a:avLst/>
          </a:prstGeom>
          <a:solidFill>
            <a:srgbClr val="FFFFCC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60400" indent="-660400" algn="ctr" eaLnBrk="1" hangingPunct="1"/>
            <a:r>
              <a:rPr lang="en-US" sz="2500" b="1">
                <a:solidFill>
                  <a:srgbClr val="000000"/>
                </a:solidFill>
              </a:rPr>
              <a:t>Contract for Deed</a:t>
            </a:r>
            <a:endParaRPr lang="en-US" sz="2500">
              <a:solidFill>
                <a:srgbClr val="000000"/>
              </a:solidFill>
            </a:endParaRPr>
          </a:p>
          <a:p>
            <a:pPr marL="660400" indent="-660400" algn="ctr" eaLnBrk="1" hangingPunct="1"/>
            <a:r>
              <a:rPr lang="en-US" sz="2500">
                <a:solidFill>
                  <a:srgbClr val="000000"/>
                </a:solidFill>
              </a:rPr>
              <a:t>---------------------------</a:t>
            </a:r>
          </a:p>
          <a:p>
            <a:pPr marL="660400" indent="-660400" eaLnBrk="1" hangingPunct="1"/>
            <a:r>
              <a:rPr lang="en-US" sz="2500">
                <a:solidFill>
                  <a:srgbClr val="000000"/>
                </a:solidFill>
              </a:rPr>
              <a:t>Deed (title) is given to Buyer when debt is fully paid</a:t>
            </a:r>
          </a:p>
          <a:p>
            <a:pPr marL="660400" indent="-660400" algn="ctr" eaLnBrk="1" hangingPunct="1"/>
            <a:r>
              <a:rPr lang="en-US" sz="2500">
                <a:solidFill>
                  <a:srgbClr val="000000"/>
                </a:solidFill>
              </a:rPr>
              <a:t>---------------------------</a:t>
            </a:r>
          </a:p>
          <a:p>
            <a:pPr marL="660400" indent="-660400" eaLnBrk="1" hangingPunct="1"/>
            <a:r>
              <a:rPr lang="en-US" sz="2500">
                <a:solidFill>
                  <a:srgbClr val="000000"/>
                </a:solidFill>
              </a:rPr>
              <a:t>Seller remains record title holder until fully paid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2209800" y="1447800"/>
            <a:ext cx="533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200" b="1">
                <a:solidFill>
                  <a:srgbClr val="FFFFCC"/>
                </a:solidFill>
              </a:rPr>
              <a:t>2 Ways to do Paperwork</a:t>
            </a: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4495800" y="22098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FFCC"/>
                </a:solidFill>
              </a:rPr>
              <a:t>Vs.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609600"/>
          </a:xfrm>
          <a:noFill/>
          <a:ln/>
        </p:spPr>
        <p:txBody>
          <a:bodyPr/>
          <a:lstStyle/>
          <a:p>
            <a:r>
              <a:rPr lang="en-US"/>
              <a:t>Seller Financing</a:t>
            </a:r>
            <a:endParaRPr lang="en-US" sz="2800" b="0">
              <a:solidFill>
                <a:srgbClr val="99CCFF"/>
              </a:solidFill>
            </a:endParaRPr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1966913" y="6234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en-US" sz="1800">
              <a:latin typeface="Arial Narrow" pitchFamily="-112" charset="0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 Insurance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133600" y="1828800"/>
            <a:ext cx="62484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- Owner’s Title Policy</a:t>
            </a:r>
          </a:p>
          <a:p>
            <a:pPr>
              <a:spcBef>
                <a:spcPct val="50000"/>
              </a:spcBef>
            </a:pPr>
            <a:r>
              <a:rPr lang="en-US" sz="4000"/>
              <a:t>- Mortgagee’s Title Policy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US" sz="4000"/>
              <a:t>Exceptions to the policy?</a:t>
            </a:r>
          </a:p>
          <a:p>
            <a:pPr lvl="1">
              <a:spcBef>
                <a:spcPct val="50000"/>
              </a:spcBef>
              <a:buFontTx/>
              <a:buChar char="-"/>
            </a:pPr>
            <a:r>
              <a:rPr lang="en-US" sz="4000"/>
              <a:t> Schedule “B”</a:t>
            </a:r>
          </a:p>
          <a:p>
            <a:pPr lvl="1">
              <a:spcBef>
                <a:spcPct val="50000"/>
              </a:spcBef>
              <a:buFontTx/>
              <a:buChar char="-"/>
            </a:pPr>
            <a:r>
              <a:rPr lang="en-US" sz="4000"/>
              <a:t> Schedule “C”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458200" cy="1143000"/>
          </a:xfrm>
        </p:spPr>
        <p:txBody>
          <a:bodyPr/>
          <a:lstStyle/>
          <a:p>
            <a:r>
              <a:rPr lang="en-US" sz="3600"/>
              <a:t>Seller - Financing without conveying title to the buyer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667000" y="1905000"/>
            <a:ext cx="57912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dirty="0"/>
              <a:t>- Contract for Deed</a:t>
            </a:r>
          </a:p>
          <a:p>
            <a:pPr>
              <a:spcBef>
                <a:spcPct val="50000"/>
              </a:spcBef>
            </a:pPr>
            <a:r>
              <a:rPr lang="en-US" sz="4000" dirty="0"/>
              <a:t>- Real Estate Contract</a:t>
            </a:r>
          </a:p>
          <a:p>
            <a:pPr>
              <a:spcBef>
                <a:spcPct val="50000"/>
              </a:spcBef>
            </a:pPr>
            <a:r>
              <a:rPr lang="en-US" sz="4000" dirty="0"/>
              <a:t>- Land Contract</a:t>
            </a:r>
          </a:p>
          <a:p>
            <a:pPr>
              <a:spcBef>
                <a:spcPct val="50000"/>
              </a:spcBef>
            </a:pPr>
            <a:r>
              <a:rPr lang="en-US" sz="4000" dirty="0"/>
              <a:t>- </a:t>
            </a:r>
            <a:r>
              <a:rPr lang="en-US" sz="4000" dirty="0" smtClean="0"/>
              <a:t>Agreement for Deed</a:t>
            </a:r>
            <a:endParaRPr lang="en-US" sz="4000" dirty="0"/>
          </a:p>
          <a:p>
            <a:pPr>
              <a:spcBef>
                <a:spcPct val="50000"/>
              </a:spcBef>
            </a:pPr>
            <a:r>
              <a:rPr lang="en-US" sz="4000" dirty="0"/>
              <a:t>- Other, etc...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720725"/>
          </a:xfrm>
          <a:noFill/>
        </p:spPr>
        <p:txBody>
          <a:bodyPr/>
          <a:lstStyle/>
          <a:p>
            <a:r>
              <a:rPr lang="en-US"/>
              <a:t>Seller - Financing without conveying title to the buyer</a:t>
            </a: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2286000" y="2863850"/>
            <a:ext cx="4800600" cy="1676400"/>
          </a:xfrm>
          <a:prstGeom prst="rect">
            <a:avLst/>
          </a:prstGeom>
          <a:solidFill>
            <a:srgbClr val="FDFFD8">
              <a:alpha val="78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60400" indent="-660400" algn="ctr">
              <a:lnSpc>
                <a:spcPct val="150000"/>
              </a:lnSpc>
              <a:spcBef>
                <a:spcPct val="20000"/>
              </a:spcBef>
            </a:pPr>
            <a:r>
              <a:rPr lang="en-US" sz="3400">
                <a:solidFill>
                  <a:srgbClr val="000000"/>
                </a:solidFill>
              </a:rPr>
              <a:t>Contract </a:t>
            </a:r>
          </a:p>
          <a:p>
            <a:pPr marL="660400" indent="-660400" algn="ctr">
              <a:spcBef>
                <a:spcPct val="20000"/>
              </a:spcBef>
            </a:pPr>
            <a:r>
              <a:rPr lang="en-US" sz="3400">
                <a:solidFill>
                  <a:srgbClr val="000000"/>
                </a:solidFill>
              </a:rPr>
              <a:t>for Deed</a:t>
            </a:r>
            <a:endParaRPr lang="en-US" sz="3400" b="1"/>
          </a:p>
          <a:p>
            <a:pPr marL="660400" indent="-660400" algn="ctr">
              <a:spcBef>
                <a:spcPct val="20000"/>
              </a:spcBef>
            </a:pPr>
            <a:endParaRPr lang="en-US" sz="3400" b="1"/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1584325" y="2238375"/>
            <a:ext cx="616426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500" b="1">
                <a:solidFill>
                  <a:srgbClr val="FFCC66"/>
                </a:solidFill>
              </a:rPr>
              <a:t>Contract Spells Out Terms of Financing</a:t>
            </a:r>
          </a:p>
        </p:txBody>
      </p:sp>
      <p:sp>
        <p:nvSpPr>
          <p:cNvPr id="41989" name="Arc 5"/>
          <p:cNvSpPr>
            <a:spLocks/>
          </p:cNvSpPr>
          <p:nvPr/>
        </p:nvSpPr>
        <p:spPr bwMode="auto">
          <a:xfrm rot="-1318580" flipH="1" flipV="1">
            <a:off x="3151188" y="3854450"/>
            <a:ext cx="3097212" cy="1681163"/>
          </a:xfrm>
          <a:custGeom>
            <a:avLst/>
            <a:gdLst>
              <a:gd name="G0" fmla="+- 0 0 0"/>
              <a:gd name="G1" fmla="+- 21541 0 0"/>
              <a:gd name="G2" fmla="+- 21600 0 0"/>
              <a:gd name="T0" fmla="*/ 1590 w 20667"/>
              <a:gd name="T1" fmla="*/ 0 h 21541"/>
              <a:gd name="T2" fmla="*/ 20667 w 20667"/>
              <a:gd name="T3" fmla="*/ 15264 h 21541"/>
              <a:gd name="T4" fmla="*/ 0 w 20667"/>
              <a:gd name="T5" fmla="*/ 21541 h 21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667" h="21541" fill="none" extrusionOk="0">
                <a:moveTo>
                  <a:pt x="1590" y="-1"/>
                </a:moveTo>
                <a:cubicBezTo>
                  <a:pt x="10492" y="656"/>
                  <a:pt x="18073" y="6722"/>
                  <a:pt x="20667" y="15263"/>
                </a:cubicBezTo>
              </a:path>
              <a:path w="20667" h="21541" stroke="0" extrusionOk="0">
                <a:moveTo>
                  <a:pt x="1590" y="-1"/>
                </a:moveTo>
                <a:cubicBezTo>
                  <a:pt x="10492" y="656"/>
                  <a:pt x="18073" y="6722"/>
                  <a:pt x="20667" y="15263"/>
                </a:cubicBezTo>
                <a:lnTo>
                  <a:pt x="0" y="21541"/>
                </a:lnTo>
                <a:close/>
              </a:path>
            </a:pathLst>
          </a:custGeom>
          <a:noFill/>
          <a:ln w="63500">
            <a:solidFill>
              <a:schemeClr val="tx2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1752600" y="4692650"/>
            <a:ext cx="1295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US" sz="3000" b="1">
                <a:solidFill>
                  <a:srgbClr val="FFCC66"/>
                </a:solidFill>
              </a:rPr>
              <a:t>Seller</a:t>
            </a:r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6248400" y="4676775"/>
            <a:ext cx="1371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US" sz="3000" b="1">
                <a:solidFill>
                  <a:srgbClr val="FFCC66"/>
                </a:solidFill>
              </a:rPr>
              <a:t>Buyer</a:t>
            </a:r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2819400" y="5454650"/>
            <a:ext cx="3886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US" sz="2800">
                <a:solidFill>
                  <a:schemeClr val="bg1"/>
                </a:solidFill>
              </a:rPr>
              <a:t>Deed is given to Buyer </a:t>
            </a:r>
          </a:p>
          <a:p>
            <a:pPr algn="ctr" eaLnBrk="1" hangingPunct="1"/>
            <a:r>
              <a:rPr lang="en-US" sz="2800">
                <a:solidFill>
                  <a:schemeClr val="bg1"/>
                </a:solidFill>
              </a:rPr>
              <a:t>after debt is paid</a:t>
            </a: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533400"/>
            <a:ext cx="8458200" cy="6019800"/>
          </a:xfrm>
          <a:solidFill>
            <a:schemeClr val="bg1"/>
          </a:solidFill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n-US" sz="1800" i="1">
                <a:solidFill>
                  <a:srgbClr val="000000"/>
                </a:solidFill>
              </a:rPr>
              <a:t>AGREEMENT FOR DEED</a:t>
            </a:r>
            <a:endParaRPr lang="en-US" sz="1800">
              <a:solidFill>
                <a:srgbClr val="000000"/>
              </a:solidFill>
            </a:endParaRPr>
          </a:p>
          <a:p>
            <a:pPr>
              <a:lnSpc>
                <a:spcPct val="95000"/>
              </a:lnSpc>
              <a:buFontTx/>
              <a:buNone/>
            </a:pPr>
            <a:r>
              <a:rPr lang="en-US" sz="1600">
                <a:solidFill>
                  <a:srgbClr val="000000"/>
                </a:solidFill>
              </a:rPr>
              <a:t>(Land Contract)</a:t>
            </a:r>
            <a:endParaRPr lang="en-US" sz="1600" i="1">
              <a:solidFill>
                <a:srgbClr val="000000"/>
              </a:solidFill>
            </a:endParaRPr>
          </a:p>
          <a:p>
            <a:pPr>
              <a:lnSpc>
                <a:spcPct val="95000"/>
              </a:lnSpc>
              <a:buFontTx/>
              <a:buNone/>
            </a:pPr>
            <a:r>
              <a:rPr lang="en-US" sz="1600" i="1">
                <a:solidFill>
                  <a:srgbClr val="000000"/>
                </a:solidFill>
              </a:rPr>
              <a:t>THIS AGREEMENT FOR DEED</a:t>
            </a:r>
            <a:r>
              <a:rPr lang="en-US" sz="1600" b="0">
                <a:solidFill>
                  <a:srgbClr val="000000"/>
                </a:solidFill>
              </a:rPr>
              <a:t> is entered into on this </a:t>
            </a:r>
            <a:r>
              <a:rPr lang="en-US" sz="1600">
                <a:solidFill>
                  <a:srgbClr val="000000"/>
                </a:solidFill>
              </a:rPr>
              <a:t>_______</a:t>
            </a:r>
            <a:r>
              <a:rPr lang="en-US" sz="1600" b="0">
                <a:solidFill>
                  <a:srgbClr val="000000"/>
                </a:solidFill>
              </a:rPr>
              <a:t> day of </a:t>
            </a:r>
            <a:r>
              <a:rPr lang="en-US" sz="1600">
                <a:solidFill>
                  <a:srgbClr val="000000"/>
                </a:solidFill>
              </a:rPr>
              <a:t>_______, 200__</a:t>
            </a:r>
            <a:r>
              <a:rPr lang="en-US" sz="1600" b="0">
                <a:solidFill>
                  <a:srgbClr val="000000"/>
                </a:solidFill>
              </a:rPr>
              <a:t> between </a:t>
            </a:r>
            <a:r>
              <a:rPr lang="en-US" sz="1600">
                <a:solidFill>
                  <a:srgbClr val="000000"/>
                </a:solidFill>
              </a:rPr>
              <a:t>___________________ </a:t>
            </a:r>
            <a:r>
              <a:rPr lang="en-US" sz="1600" b="0">
                <a:solidFill>
                  <a:srgbClr val="000000"/>
                </a:solidFill>
              </a:rPr>
              <a:t>hereafter known as the “Seller” and </a:t>
            </a:r>
            <a:r>
              <a:rPr lang="en-US" sz="1600">
                <a:solidFill>
                  <a:srgbClr val="000000"/>
                </a:solidFill>
              </a:rPr>
              <a:t>_____________________</a:t>
            </a:r>
            <a:r>
              <a:rPr lang="en-US" sz="1600" b="0">
                <a:solidFill>
                  <a:srgbClr val="000000"/>
                </a:solidFill>
              </a:rPr>
              <a:t> hereafter known as the “Purchaser(s)”.</a:t>
            </a:r>
            <a:endParaRPr lang="en-US" sz="1600" i="1">
              <a:solidFill>
                <a:srgbClr val="000000"/>
              </a:solidFill>
            </a:endParaRPr>
          </a:p>
          <a:p>
            <a:pPr>
              <a:lnSpc>
                <a:spcPct val="95000"/>
              </a:lnSpc>
              <a:buFontTx/>
              <a:buNone/>
            </a:pPr>
            <a:r>
              <a:rPr lang="en-US" sz="1600" i="1">
                <a:solidFill>
                  <a:srgbClr val="000000"/>
                </a:solidFill>
              </a:rPr>
              <a:t>WITNESSETH</a:t>
            </a:r>
            <a:r>
              <a:rPr lang="en-US" sz="1600">
                <a:solidFill>
                  <a:srgbClr val="000000"/>
                </a:solidFill>
              </a:rPr>
              <a:t> </a:t>
            </a:r>
            <a:r>
              <a:rPr lang="en-US" sz="1600" b="0">
                <a:solidFill>
                  <a:srgbClr val="000000"/>
                </a:solidFill>
              </a:rPr>
              <a:t>that if Purchaser(s) shall first make the payments and perform the covenant(s) hereafter described: </a:t>
            </a:r>
          </a:p>
          <a:p>
            <a:pPr>
              <a:lnSpc>
                <a:spcPct val="95000"/>
              </a:lnSpc>
              <a:buFontTx/>
              <a:buNone/>
            </a:pPr>
            <a:endParaRPr lang="en-US" sz="800" b="0">
              <a:solidFill>
                <a:srgbClr val="000000"/>
              </a:solidFill>
            </a:endParaRPr>
          </a:p>
          <a:p>
            <a:pPr>
              <a:lnSpc>
                <a:spcPct val="95000"/>
              </a:lnSpc>
              <a:buFontTx/>
              <a:buNone/>
            </a:pPr>
            <a:r>
              <a:rPr lang="en-US" sz="1600" b="0">
                <a:solidFill>
                  <a:srgbClr val="000000"/>
                </a:solidFill>
              </a:rPr>
              <a:t>1. </a:t>
            </a:r>
            <a:r>
              <a:rPr lang="en-US" sz="1600" i="1" u="sng">
                <a:solidFill>
                  <a:srgbClr val="000000"/>
                </a:solidFill>
              </a:rPr>
              <a:t>SELLER</a:t>
            </a:r>
            <a:r>
              <a:rPr lang="en-US" sz="1600" b="0">
                <a:solidFill>
                  <a:srgbClr val="000000"/>
                </a:solidFill>
              </a:rPr>
              <a:t> hereby covenant(s) and agree(s) to convey and assure to the Purchaser and his/hers/their heirs, executors, administrators or assigns, in fee simple, clear of all encumbrances, by a good and sufficient deed, the lot and piece of land, situated at: </a:t>
            </a:r>
            <a:r>
              <a:rPr lang="en-US" sz="1600">
                <a:solidFill>
                  <a:srgbClr val="000000"/>
                </a:solidFill>
              </a:rPr>
              <a:t>________</a:t>
            </a:r>
            <a:r>
              <a:rPr lang="en-US" sz="1600" b="0">
                <a:solidFill>
                  <a:srgbClr val="000000"/>
                </a:solidFill>
              </a:rPr>
              <a:t>, in the County of </a:t>
            </a:r>
            <a:r>
              <a:rPr lang="en-US" sz="1600">
                <a:solidFill>
                  <a:srgbClr val="000000"/>
                </a:solidFill>
              </a:rPr>
              <a:t>_______</a:t>
            </a:r>
            <a:r>
              <a:rPr lang="en-US" sz="1600" b="0">
                <a:solidFill>
                  <a:srgbClr val="000000"/>
                </a:solidFill>
              </a:rPr>
              <a:t>, the city of </a:t>
            </a:r>
            <a:r>
              <a:rPr lang="en-US" sz="1600">
                <a:solidFill>
                  <a:srgbClr val="000000"/>
                </a:solidFill>
              </a:rPr>
              <a:t>______, </a:t>
            </a:r>
            <a:r>
              <a:rPr lang="en-US" sz="1600" b="0">
                <a:solidFill>
                  <a:srgbClr val="000000"/>
                </a:solidFill>
              </a:rPr>
              <a:t>the State of </a:t>
            </a:r>
            <a:r>
              <a:rPr lang="en-US" sz="1600">
                <a:solidFill>
                  <a:srgbClr val="000000"/>
                </a:solidFill>
              </a:rPr>
              <a:t>______</a:t>
            </a:r>
            <a:r>
              <a:rPr lang="en-US" sz="1600" b="0">
                <a:solidFill>
                  <a:srgbClr val="000000"/>
                </a:solidFill>
              </a:rPr>
              <a:t> and further known and described as follows, to-wit:     </a:t>
            </a:r>
            <a:endParaRPr lang="en-US" sz="1600" i="1">
              <a:solidFill>
                <a:srgbClr val="000000"/>
              </a:solidFill>
            </a:endParaRPr>
          </a:p>
          <a:p>
            <a:pPr>
              <a:lnSpc>
                <a:spcPct val="95000"/>
              </a:lnSpc>
              <a:buFontTx/>
              <a:buNone/>
            </a:pPr>
            <a:r>
              <a:rPr lang="en-US" sz="1600" i="1">
                <a:solidFill>
                  <a:srgbClr val="000000"/>
                </a:solidFill>
              </a:rPr>
              <a:t>SEE Attachment “A”  FOR LEGAL DESCRIPTION OF PROPERTY</a:t>
            </a:r>
          </a:p>
          <a:p>
            <a:pPr>
              <a:lnSpc>
                <a:spcPct val="95000"/>
              </a:lnSpc>
              <a:buFontTx/>
              <a:buNone/>
            </a:pPr>
            <a:endParaRPr lang="en-US" sz="800" b="0">
              <a:solidFill>
                <a:srgbClr val="000000"/>
              </a:solidFill>
            </a:endParaRPr>
          </a:p>
          <a:p>
            <a:pPr>
              <a:lnSpc>
                <a:spcPct val="95000"/>
              </a:lnSpc>
              <a:buFontTx/>
              <a:buNone/>
            </a:pPr>
            <a:r>
              <a:rPr lang="en-US" sz="1600" b="0">
                <a:solidFill>
                  <a:srgbClr val="000000"/>
                </a:solidFill>
              </a:rPr>
              <a:t>2. </a:t>
            </a:r>
            <a:r>
              <a:rPr lang="en-US" sz="1600" i="1" u="sng">
                <a:solidFill>
                  <a:srgbClr val="000000"/>
                </a:solidFill>
              </a:rPr>
              <a:t>PURCHASER</a:t>
            </a:r>
            <a:r>
              <a:rPr lang="en-US" sz="1600" b="0">
                <a:solidFill>
                  <a:srgbClr val="000000"/>
                </a:solidFill>
              </a:rPr>
              <a:t> hereby covenant(s) and agree(s) to pay to the Seller the sum of  </a:t>
            </a:r>
            <a:r>
              <a:rPr lang="en-US" sz="1600">
                <a:solidFill>
                  <a:srgbClr val="000000"/>
                </a:solidFill>
              </a:rPr>
              <a:t>___________________</a:t>
            </a:r>
            <a:r>
              <a:rPr lang="en-US" sz="1600" b="0">
                <a:solidFill>
                  <a:srgbClr val="000000"/>
                </a:solidFill>
              </a:rPr>
              <a:t> Dollars and no/cents, </a:t>
            </a:r>
            <a:r>
              <a:rPr lang="en-US" sz="1600">
                <a:solidFill>
                  <a:srgbClr val="000000"/>
                </a:solidFill>
              </a:rPr>
              <a:t>($___________)</a:t>
            </a:r>
            <a:r>
              <a:rPr lang="en-US" sz="1600" b="0">
                <a:solidFill>
                  <a:srgbClr val="000000"/>
                </a:solidFill>
              </a:rPr>
              <a:t> in the manner as follows: </a:t>
            </a:r>
            <a:r>
              <a:rPr lang="en-US" sz="1600">
                <a:solidFill>
                  <a:srgbClr val="000000"/>
                </a:solidFill>
              </a:rPr>
              <a:t>________</a:t>
            </a:r>
            <a:r>
              <a:rPr lang="en-US" sz="1600" b="0">
                <a:solidFill>
                  <a:srgbClr val="000000"/>
                </a:solidFill>
              </a:rPr>
              <a:t> Dollars and no/cents, </a:t>
            </a:r>
            <a:r>
              <a:rPr lang="en-US" sz="1600">
                <a:solidFill>
                  <a:srgbClr val="000000"/>
                </a:solidFill>
              </a:rPr>
              <a:t>($_________);</a:t>
            </a:r>
          </a:p>
          <a:p>
            <a:pPr>
              <a:lnSpc>
                <a:spcPct val="95000"/>
              </a:lnSpc>
              <a:buFontTx/>
              <a:buNone/>
            </a:pPr>
            <a:endParaRPr lang="en-US" sz="800" i="1">
              <a:solidFill>
                <a:srgbClr val="000000"/>
              </a:solidFill>
            </a:endParaRPr>
          </a:p>
          <a:p>
            <a:pPr>
              <a:lnSpc>
                <a:spcPct val="95000"/>
              </a:lnSpc>
              <a:buFontTx/>
              <a:buNone/>
            </a:pPr>
            <a:r>
              <a:rPr lang="en-US" sz="1600" i="1">
                <a:solidFill>
                  <a:srgbClr val="000000"/>
                </a:solidFill>
              </a:rPr>
              <a:t>THIS DOWN PAYMENT  IS NON-REFUNDABLE</a:t>
            </a:r>
            <a:r>
              <a:rPr lang="en-US" sz="1600">
                <a:solidFill>
                  <a:srgbClr val="000000"/>
                </a:solidFill>
              </a:rPr>
              <a:t> </a:t>
            </a:r>
            <a:r>
              <a:rPr lang="en-US" sz="1600" b="0">
                <a:solidFill>
                  <a:srgbClr val="000000"/>
                </a:solidFill>
              </a:rPr>
              <a:t>_____   _____;</a:t>
            </a:r>
          </a:p>
          <a:p>
            <a:pPr>
              <a:lnSpc>
                <a:spcPct val="95000"/>
              </a:lnSpc>
              <a:buFontTx/>
              <a:buNone/>
            </a:pPr>
            <a:r>
              <a:rPr lang="en-US" sz="1600" b="0">
                <a:solidFill>
                  <a:srgbClr val="000000"/>
                </a:solidFill>
              </a:rPr>
              <a:t> has been paid (prior to the release of the contract) on __________, 2007, and the remaining </a:t>
            </a:r>
            <a:r>
              <a:rPr lang="en-US" sz="1600">
                <a:solidFill>
                  <a:srgbClr val="000000"/>
                </a:solidFill>
              </a:rPr>
              <a:t>________________</a:t>
            </a:r>
            <a:r>
              <a:rPr lang="en-US" sz="1600" b="0">
                <a:solidFill>
                  <a:srgbClr val="000000"/>
                </a:solidFill>
              </a:rPr>
              <a:t> Dollars and </a:t>
            </a:r>
            <a:r>
              <a:rPr lang="en-US" sz="1600">
                <a:solidFill>
                  <a:srgbClr val="000000"/>
                </a:solidFill>
              </a:rPr>
              <a:t>no/</a:t>
            </a:r>
            <a:r>
              <a:rPr lang="en-US" sz="1600" b="0">
                <a:solidFill>
                  <a:srgbClr val="000000"/>
                </a:solidFill>
              </a:rPr>
              <a:t>cents </a:t>
            </a:r>
            <a:r>
              <a:rPr lang="en-US" sz="1600">
                <a:solidFill>
                  <a:srgbClr val="000000"/>
                </a:solidFill>
              </a:rPr>
              <a:t>($_____________)</a:t>
            </a:r>
            <a:r>
              <a:rPr lang="en-US" sz="1600" b="0">
                <a:solidFill>
                  <a:srgbClr val="000000"/>
                </a:solidFill>
              </a:rPr>
              <a:t> shall be paid according to the terms of a “Promissory Note” of even date with interest at the rate of  </a:t>
            </a:r>
            <a:r>
              <a:rPr lang="en-US" sz="1600">
                <a:solidFill>
                  <a:srgbClr val="000000"/>
                </a:solidFill>
              </a:rPr>
              <a:t>_________</a:t>
            </a:r>
            <a:r>
              <a:rPr lang="en-US" sz="1600" b="0">
                <a:solidFill>
                  <a:srgbClr val="000000"/>
                </a:solidFill>
              </a:rPr>
              <a:t> percent </a:t>
            </a:r>
            <a:r>
              <a:rPr lang="en-US" sz="1600">
                <a:solidFill>
                  <a:srgbClr val="000000"/>
                </a:solidFill>
              </a:rPr>
              <a:t>(____%)</a:t>
            </a:r>
            <a:r>
              <a:rPr lang="en-US" sz="1600" b="0">
                <a:solidFill>
                  <a:srgbClr val="000000"/>
                </a:solidFill>
              </a:rPr>
              <a:t> per annum, payable monthly on the whole sum remaining from time to time unpaid;</a:t>
            </a:r>
            <a:r>
              <a:rPr lang="en-US" sz="1600">
                <a:solidFill>
                  <a:srgbClr val="00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3032125" y="631825"/>
            <a:ext cx="4824413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b="1" i="1"/>
              <a:t>AGREEMENT FOR DEED …cont</a:t>
            </a:r>
            <a:endParaRPr lang="en-US" b="1"/>
          </a:p>
          <a:p>
            <a:endParaRPr lang="en-US"/>
          </a:p>
        </p:txBody>
      </p:sp>
      <p:pic>
        <p:nvPicPr>
          <p:cNvPr id="72710" name="Picture 6" descr="Payalltax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000" y="1295400"/>
            <a:ext cx="8661400" cy="4865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533400"/>
          </a:xfrm>
        </p:spPr>
        <p:txBody>
          <a:bodyPr/>
          <a:lstStyle/>
          <a:p>
            <a:r>
              <a:rPr lang="en-US" sz="2400" i="1">
                <a:solidFill>
                  <a:schemeClr val="tx1"/>
                </a:solidFill>
                <a:latin typeface="Arial" charset="0"/>
              </a:rPr>
              <a:t>AGREEMENT FOR DEED …with Note</a:t>
            </a:r>
            <a:endParaRPr lang="en-US" b="0">
              <a:solidFill>
                <a:schemeClr val="tx1"/>
              </a:solidFill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876800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600" i="1">
                <a:solidFill>
                  <a:srgbClr val="000000"/>
                </a:solidFill>
              </a:rPr>
              <a:t>PURCHASE MONEY NOTE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600" i="1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>
                <a:solidFill>
                  <a:srgbClr val="000000"/>
                </a:solidFill>
              </a:rPr>
              <a:t>- - - - - - - - - - - - - - - - - - - - - - - - - - - - - - - - - - - - - - - - - - - - - - - - - - - - - - - - - -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i="1">
                <a:solidFill>
                  <a:srgbClr val="000000"/>
                </a:solidFill>
              </a:rPr>
              <a:t>THE  PRINCIPAL SUM</a:t>
            </a:r>
            <a:r>
              <a:rPr lang="en-US" sz="1600">
                <a:solidFill>
                  <a:srgbClr val="000000"/>
                </a:solidFill>
              </a:rPr>
              <a:t> of _____________________ Dollars and no/cents ($_______________) as follows:</a:t>
            </a:r>
            <a:endParaRPr lang="en-US" sz="1600" i="1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i="1">
                <a:solidFill>
                  <a:srgbClr val="000000"/>
                </a:solidFill>
              </a:rPr>
              <a:t>BEARING INTEREST</a:t>
            </a:r>
            <a:r>
              <a:rPr lang="en-US" sz="1600">
                <a:solidFill>
                  <a:srgbClr val="000000"/>
                </a:solidFill>
              </a:rPr>
              <a:t> at the rate of ___________ percent (___%) per annum from date hereof in monthly installments of _________________________/__cents ($________) each payment beginning the 1st day of each month beginning on __________ 1st,. . 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i="1">
                <a:solidFill>
                  <a:srgbClr val="000000"/>
                </a:solidFill>
              </a:rPr>
              <a:t>THIS NOTE</a:t>
            </a:r>
            <a:r>
              <a:rPr lang="en-US" sz="1600">
                <a:solidFill>
                  <a:srgbClr val="000000"/>
                </a:solidFill>
              </a:rPr>
              <a:t>, is secured by an “AGREEMENT FOR DEED” on the following property: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>
                <a:solidFill>
                  <a:srgbClr val="000000"/>
                </a:solidFill>
              </a:rPr>
              <a:t>		Address: _________________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>
                <a:solidFill>
                  <a:srgbClr val="000000"/>
                </a:solidFill>
              </a:rPr>
              <a:t>		City, State, Zip: ________________________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>
                <a:solidFill>
                  <a:srgbClr val="000000"/>
                </a:solidFill>
              </a:rPr>
              <a:t>		County: ______________                   Tax Map: #_______________</a:t>
            </a:r>
            <a:endParaRPr lang="en-US" sz="1600" i="1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i="1">
                <a:solidFill>
                  <a:srgbClr val="000000"/>
                </a:solidFill>
              </a:rPr>
              <a:t>THE PURCHASER ALSO AGREES</a:t>
            </a:r>
            <a:r>
              <a:rPr lang="en-US" sz="1600">
                <a:solidFill>
                  <a:srgbClr val="000000"/>
                </a:solidFill>
              </a:rPr>
              <a:t> that the seller has the right to sell his/her/their </a:t>
            </a:r>
            <a:r>
              <a:rPr lang="en-US" sz="1600" i="1" u="sng">
                <a:solidFill>
                  <a:srgbClr val="000000"/>
                </a:solidFill>
              </a:rPr>
              <a:t>agreement or mortgage</a:t>
            </a:r>
            <a:r>
              <a:rPr lang="en-US" sz="1600">
                <a:solidFill>
                  <a:srgbClr val="000000"/>
                </a:solidFill>
              </a:rPr>
              <a:t> to another party.</a:t>
            </a:r>
            <a:endParaRPr lang="en-US" sz="1600" i="1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>
                <a:solidFill>
                  <a:srgbClr val="000000"/>
                </a:solidFill>
              </a:rPr>
              <a:t>________________________           ____________________________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>
                <a:solidFill>
                  <a:srgbClr val="000000"/>
                </a:solidFill>
              </a:rPr>
              <a:t>  Seller: Seller Name                            Purchaser: Buyer Name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>
                <a:solidFill>
                  <a:srgbClr val="00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153400" cy="1143000"/>
          </a:xfrm>
        </p:spPr>
        <p:txBody>
          <a:bodyPr/>
          <a:lstStyle/>
          <a:p>
            <a:r>
              <a:rPr lang="en-US"/>
              <a:t>Contract for Deed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990600" y="2209800"/>
            <a:ext cx="777240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40000"/>
              </a:spcBef>
            </a:pPr>
            <a:r>
              <a:rPr lang="en-US" sz="3600" dirty="0"/>
              <a:t>- Owners Policy?</a:t>
            </a:r>
          </a:p>
          <a:p>
            <a:pPr>
              <a:spcBef>
                <a:spcPct val="40000"/>
              </a:spcBef>
            </a:pPr>
            <a:r>
              <a:rPr lang="en-US" sz="3600" dirty="0"/>
              <a:t>- Deed given to Note Buyer</a:t>
            </a:r>
          </a:p>
          <a:p>
            <a:pPr>
              <a:spcBef>
                <a:spcPct val="40000"/>
              </a:spcBef>
            </a:pPr>
            <a:r>
              <a:rPr lang="en-US" sz="3600" dirty="0"/>
              <a:t>- Fire Insurance </a:t>
            </a:r>
            <a:r>
              <a:rPr lang="en-US" sz="3600" dirty="0" smtClean="0"/>
              <a:t>– who’s insured</a:t>
            </a:r>
            <a:endParaRPr lang="en-US" sz="3600" dirty="0"/>
          </a:p>
          <a:p>
            <a:pPr>
              <a:spcBef>
                <a:spcPct val="40000"/>
              </a:spcBef>
            </a:pPr>
            <a:r>
              <a:rPr lang="en-US" sz="3600" dirty="0"/>
              <a:t>- Note isn’t always bought as “Contract”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FFF597"/>
      </a:dk1>
      <a:lt1>
        <a:srgbClr val="FFFFFF"/>
      </a:lt1>
      <a:dk2>
        <a:srgbClr val="B3C8FF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DAD180"/>
      </a:accent4>
      <a:accent5>
        <a:srgbClr val="AAE2CA"/>
      </a:accent5>
      <a:accent6>
        <a:srgbClr val="2D2DB9"/>
      </a:accent6>
      <a:hlink>
        <a:srgbClr val="FF6600"/>
      </a:hlink>
      <a:folHlink>
        <a:srgbClr val="B2B2B2"/>
      </a:folHlink>
    </a:clrScheme>
    <a:fontScheme name="Blank Presentation">
      <a:majorFont>
        <a:latin typeface="Eurostile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2789</TotalTime>
  <Words>574</Words>
  <Application>Microsoft Office PowerPoint</Application>
  <PresentationFormat>On-screen Show (4:3)</PresentationFormat>
  <Paragraphs>68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Blank Presentation</vt:lpstr>
      <vt:lpstr>Legal Documents to Title Insurance</vt:lpstr>
      <vt:lpstr>Seller Financing</vt:lpstr>
      <vt:lpstr>Title Insurance</vt:lpstr>
      <vt:lpstr>Seller - Financing without conveying title to the buyer</vt:lpstr>
      <vt:lpstr>Seller - Financing without conveying title to the buyer</vt:lpstr>
      <vt:lpstr>PowerPoint Presentation</vt:lpstr>
      <vt:lpstr>PowerPoint Presentation</vt:lpstr>
      <vt:lpstr>AGREEMENT FOR DEED …with Note</vt:lpstr>
      <vt:lpstr>Contract for Deed</vt:lpstr>
    </vt:vector>
  </TitlesOfParts>
  <Company>Colonial Financial Services,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Legal Documents Related to Buying Notes</dc:title>
  <dc:creator>Susan D. DeLaGarza</dc:creator>
  <cp:lastModifiedBy>WORK1</cp:lastModifiedBy>
  <cp:revision>35</cp:revision>
  <cp:lastPrinted>2009-05-08T05:35:00Z</cp:lastPrinted>
  <dcterms:created xsi:type="dcterms:W3CDTF">2005-06-20T20:21:17Z</dcterms:created>
  <dcterms:modified xsi:type="dcterms:W3CDTF">2014-10-28T02:26:42Z</dcterms:modified>
</cp:coreProperties>
</file>